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48" r:id="rId5"/>
  </p:sldMasterIdLst>
  <p:notesMasterIdLst>
    <p:notesMasterId r:id="rId23"/>
  </p:notesMasterIdLst>
  <p:sldIdLst>
    <p:sldId id="2134960722" r:id="rId6"/>
    <p:sldId id="257" r:id="rId7"/>
    <p:sldId id="2134960723" r:id="rId8"/>
    <p:sldId id="2134960435" r:id="rId9"/>
    <p:sldId id="100769" r:id="rId10"/>
    <p:sldId id="1846" r:id="rId11"/>
    <p:sldId id="2584" r:id="rId12"/>
    <p:sldId id="2134960436" r:id="rId13"/>
    <p:sldId id="2688" r:id="rId14"/>
    <p:sldId id="2134960434" r:id="rId15"/>
    <p:sldId id="2134960657" r:id="rId16"/>
    <p:sldId id="2134960658" r:id="rId17"/>
    <p:sldId id="100401" r:id="rId18"/>
    <p:sldId id="2134960677" r:id="rId19"/>
    <p:sldId id="2134960678" r:id="rId20"/>
    <p:sldId id="100720" r:id="rId21"/>
    <p:sldId id="2134960724"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66586" autoAdjust="0"/>
  </p:normalViewPr>
  <p:slideViewPr>
    <p:cSldViewPr snapToGrid="0">
      <p:cViewPr varScale="1">
        <p:scale>
          <a:sx n="53" d="100"/>
          <a:sy n="53" d="100"/>
        </p:scale>
        <p:origin x="134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A911B-6808-4D7A-9374-1D2A3BFCEB1D}" type="datetimeFigureOut">
              <a:rPr lang="nl-NL" smtClean="0"/>
              <a:t>14-2-2025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86DBA5-9CA9-4563-A7A7-39A954E3F04B}" type="slidenum">
              <a:rPr lang="nl-NL" smtClean="0"/>
              <a:t>‹nr.›</a:t>
            </a:fld>
            <a:endParaRPr lang="nl-NL"/>
          </a:p>
        </p:txBody>
      </p:sp>
    </p:spTree>
    <p:extLst>
      <p:ext uri="{BB962C8B-B14F-4D97-AF65-F5344CB8AC3E}">
        <p14:creationId xmlns:p14="http://schemas.microsoft.com/office/powerpoint/2010/main" val="1506311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uildingbalance.eu/nationale-aanpak-biobased-bouwe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buildingbalance.eu/ketenproject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7CABFF3-CBD4-4658-9E26-AEA2B0B40564}" type="slidenum">
              <a:rPr lang="en-GB" smtClean="0"/>
              <a:t>1</a:t>
            </a:fld>
            <a:endParaRPr lang="en-GB" dirty="0"/>
          </a:p>
        </p:txBody>
      </p:sp>
    </p:spTree>
    <p:extLst>
      <p:ext uri="{BB962C8B-B14F-4D97-AF65-F5344CB8AC3E}">
        <p14:creationId xmlns:p14="http://schemas.microsoft.com/office/powerpoint/2010/main" val="1109948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ea typeface="Calibri"/>
                <a:cs typeface="Calibri"/>
              </a:rPr>
              <a:t>Naast</a:t>
            </a:r>
            <a:r>
              <a:rPr lang="en-US" dirty="0">
                <a:latin typeface="Calibri"/>
                <a:ea typeface="Calibri"/>
                <a:cs typeface="Calibri"/>
              </a:rPr>
              <a:t> CO2 </a:t>
            </a:r>
            <a:r>
              <a:rPr lang="en-US" dirty="0" err="1">
                <a:latin typeface="Calibri"/>
                <a:ea typeface="Calibri"/>
                <a:cs typeface="Calibri"/>
              </a:rPr>
              <a:t>reductie</a:t>
            </a:r>
            <a:r>
              <a:rPr lang="en-US" dirty="0">
                <a:latin typeface="Calibri"/>
                <a:ea typeface="Calibri"/>
                <a:cs typeface="Calibri"/>
              </a:rPr>
              <a:t> en </a:t>
            </a:r>
            <a:r>
              <a:rPr lang="en-US" dirty="0" err="1">
                <a:latin typeface="Calibri"/>
                <a:ea typeface="Calibri"/>
                <a:cs typeface="Calibri"/>
              </a:rPr>
              <a:t>zelfs</a:t>
            </a:r>
            <a:r>
              <a:rPr lang="en-US" dirty="0">
                <a:latin typeface="Calibri"/>
                <a:ea typeface="Calibri"/>
                <a:cs typeface="Calibri"/>
              </a:rPr>
              <a:t> </a:t>
            </a:r>
            <a:r>
              <a:rPr lang="en-US" dirty="0" err="1">
                <a:latin typeface="Calibri"/>
                <a:ea typeface="Calibri"/>
                <a:cs typeface="Calibri"/>
              </a:rPr>
              <a:t>een</a:t>
            </a:r>
            <a:r>
              <a:rPr lang="en-US" dirty="0">
                <a:latin typeface="Calibri"/>
                <a:ea typeface="Calibri"/>
                <a:cs typeface="Calibri"/>
              </a:rPr>
              <a:t> </a:t>
            </a:r>
            <a:r>
              <a:rPr lang="en-US" dirty="0" err="1">
                <a:latin typeface="Calibri"/>
                <a:ea typeface="Calibri"/>
                <a:cs typeface="Calibri"/>
              </a:rPr>
              <a:t>negatieve</a:t>
            </a:r>
            <a:r>
              <a:rPr lang="en-US" dirty="0">
                <a:latin typeface="Calibri"/>
                <a:ea typeface="Calibri"/>
                <a:cs typeface="Calibri"/>
              </a:rPr>
              <a:t> CO2 footprint, </a:t>
            </a:r>
            <a:r>
              <a:rPr lang="en-US" dirty="0" err="1">
                <a:latin typeface="Calibri"/>
                <a:ea typeface="Calibri"/>
                <a:cs typeface="Calibri"/>
              </a:rPr>
              <a:t>heeft</a:t>
            </a:r>
            <a:r>
              <a:rPr lang="en-US" dirty="0">
                <a:latin typeface="Calibri"/>
                <a:ea typeface="Calibri"/>
                <a:cs typeface="Calibri"/>
              </a:rPr>
              <a:t> biobased </a:t>
            </a:r>
            <a:r>
              <a:rPr lang="en-US" dirty="0" err="1">
                <a:latin typeface="Calibri"/>
                <a:ea typeface="Calibri"/>
                <a:cs typeface="Calibri"/>
              </a:rPr>
              <a:t>bouwen</a:t>
            </a:r>
            <a:r>
              <a:rPr lang="en-US" dirty="0">
                <a:latin typeface="Calibri"/>
                <a:ea typeface="Calibri"/>
                <a:cs typeface="Calibri"/>
              </a:rPr>
              <a:t> </a:t>
            </a:r>
            <a:r>
              <a:rPr lang="en-US" dirty="0" err="1">
                <a:latin typeface="Calibri"/>
                <a:ea typeface="Calibri"/>
                <a:cs typeface="Calibri"/>
              </a:rPr>
              <a:t>nog</a:t>
            </a:r>
            <a:r>
              <a:rPr lang="en-US" dirty="0">
                <a:latin typeface="Calibri"/>
                <a:ea typeface="Calibri"/>
                <a:cs typeface="Calibri"/>
              </a:rPr>
              <a:t> </a:t>
            </a:r>
            <a:r>
              <a:rPr lang="en-US" dirty="0" err="1">
                <a:latin typeface="Calibri"/>
                <a:ea typeface="Calibri"/>
                <a:cs typeface="Calibri"/>
              </a:rPr>
              <a:t>veel</a:t>
            </a:r>
            <a:r>
              <a:rPr lang="en-US" dirty="0">
                <a:latin typeface="Calibri"/>
                <a:ea typeface="Calibri"/>
                <a:cs typeface="Calibri"/>
              </a:rPr>
              <a:t> </a:t>
            </a:r>
            <a:r>
              <a:rPr lang="en-US" dirty="0" err="1">
                <a:latin typeface="Calibri"/>
                <a:ea typeface="Calibri"/>
                <a:cs typeface="Calibri"/>
              </a:rPr>
              <a:t>meer</a:t>
            </a:r>
            <a:r>
              <a:rPr lang="en-US" dirty="0">
                <a:latin typeface="Calibri"/>
                <a:ea typeface="Calibri"/>
                <a:cs typeface="Calibri"/>
              </a:rPr>
              <a:t> </a:t>
            </a:r>
            <a:r>
              <a:rPr lang="en-US" dirty="0" err="1">
                <a:latin typeface="Calibri"/>
                <a:ea typeface="Calibri"/>
                <a:cs typeface="Calibri"/>
              </a:rPr>
              <a:t>voordelen</a:t>
            </a:r>
            <a:r>
              <a:rPr lang="en-US" dirty="0">
                <a:latin typeface="Calibri"/>
                <a:ea typeface="Calibri"/>
                <a:cs typeface="Calibri"/>
              </a:rPr>
              <a:t> </a:t>
            </a:r>
            <a:r>
              <a:rPr lang="en-US" dirty="0" err="1">
                <a:latin typeface="Calibri"/>
                <a:ea typeface="Calibri"/>
                <a:cs typeface="Calibri"/>
              </a:rPr>
              <a:t>voor</a:t>
            </a:r>
            <a:r>
              <a:rPr lang="en-US" dirty="0">
                <a:latin typeface="Calibri"/>
                <a:ea typeface="Calibri"/>
                <a:cs typeface="Calibri"/>
              </a:rPr>
              <a:t> Nederland. </a:t>
            </a:r>
          </a:p>
          <a:p>
            <a:br>
              <a:rPr lang="en-US" dirty="0">
                <a:latin typeface="Calibri"/>
                <a:ea typeface="Calibri"/>
                <a:cs typeface="Calibri"/>
              </a:rPr>
            </a:br>
            <a:r>
              <a:rPr lang="en-US" dirty="0">
                <a:latin typeface="Calibri"/>
                <a:ea typeface="Calibri"/>
                <a:cs typeface="Calibri"/>
              </a:rPr>
              <a:t>Even </a:t>
            </a:r>
            <a:r>
              <a:rPr lang="en-US" dirty="0" err="1">
                <a:latin typeface="Calibri"/>
                <a:ea typeface="Calibri"/>
                <a:cs typeface="Calibri"/>
              </a:rPr>
              <a:t>een</a:t>
            </a:r>
            <a:r>
              <a:rPr lang="en-US" dirty="0">
                <a:latin typeface="Calibri"/>
                <a:ea typeface="Calibri"/>
                <a:cs typeface="Calibri"/>
              </a:rPr>
              <a:t> disclaimer; </a:t>
            </a:r>
            <a:r>
              <a:rPr lang="en-US" dirty="0" err="1">
                <a:latin typeface="Calibri"/>
                <a:ea typeface="Calibri"/>
                <a:cs typeface="Calibri"/>
              </a:rPr>
              <a:t>ik</a:t>
            </a:r>
            <a:r>
              <a:rPr lang="en-US" dirty="0">
                <a:latin typeface="Calibri"/>
                <a:ea typeface="Calibri"/>
                <a:cs typeface="Calibri"/>
              </a:rPr>
              <a:t> </a:t>
            </a:r>
            <a:r>
              <a:rPr lang="en-US" dirty="0" err="1">
                <a:latin typeface="Calibri"/>
                <a:ea typeface="Calibri"/>
                <a:cs typeface="Calibri"/>
              </a:rPr>
              <a:t>verkondig</a:t>
            </a:r>
            <a:r>
              <a:rPr lang="en-US" dirty="0">
                <a:latin typeface="Calibri"/>
                <a:ea typeface="Calibri"/>
                <a:cs typeface="Calibri"/>
              </a:rPr>
              <a:t> </a:t>
            </a:r>
            <a:r>
              <a:rPr lang="en-US" dirty="0" err="1">
                <a:latin typeface="Calibri"/>
                <a:ea typeface="Calibri"/>
                <a:cs typeface="Calibri"/>
              </a:rPr>
              <a:t>hier</a:t>
            </a:r>
            <a:r>
              <a:rPr lang="en-US" dirty="0">
                <a:latin typeface="Calibri"/>
                <a:ea typeface="Calibri"/>
                <a:cs typeface="Calibri"/>
              </a:rPr>
              <a:t> </a:t>
            </a:r>
            <a:r>
              <a:rPr lang="en-US" dirty="0" err="1">
                <a:latin typeface="Calibri"/>
                <a:ea typeface="Calibri"/>
                <a:cs typeface="Calibri"/>
              </a:rPr>
              <a:t>geen</a:t>
            </a:r>
            <a:r>
              <a:rPr lang="en-US" dirty="0">
                <a:latin typeface="Calibri"/>
                <a:ea typeface="Calibri"/>
                <a:cs typeface="Calibri"/>
              </a:rPr>
              <a:t> </a:t>
            </a:r>
            <a:r>
              <a:rPr lang="en-US" dirty="0" err="1">
                <a:latin typeface="Calibri"/>
                <a:ea typeface="Calibri"/>
                <a:cs typeface="Calibri"/>
              </a:rPr>
              <a:t>politiek</a:t>
            </a:r>
            <a:r>
              <a:rPr lang="en-US" dirty="0">
                <a:latin typeface="Calibri"/>
                <a:ea typeface="Calibri"/>
                <a:cs typeface="Calibri"/>
              </a:rPr>
              <a:t> </a:t>
            </a:r>
            <a:r>
              <a:rPr lang="en-US" dirty="0" err="1">
                <a:latin typeface="Calibri"/>
                <a:ea typeface="Calibri"/>
                <a:cs typeface="Calibri"/>
              </a:rPr>
              <a:t>standpunt</a:t>
            </a:r>
            <a:r>
              <a:rPr lang="en-US" dirty="0">
                <a:latin typeface="Calibri"/>
                <a:ea typeface="Calibri"/>
                <a:cs typeface="Calibri"/>
              </a:rPr>
              <a:t>, maar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slechts</a:t>
            </a:r>
            <a:r>
              <a:rPr lang="en-US" dirty="0">
                <a:latin typeface="Calibri"/>
                <a:ea typeface="Calibri"/>
                <a:cs typeface="Calibri"/>
              </a:rPr>
              <a:t> de </a:t>
            </a:r>
            <a:r>
              <a:rPr lang="en-US" dirty="0" err="1">
                <a:latin typeface="Calibri"/>
                <a:ea typeface="Calibri"/>
                <a:cs typeface="Calibri"/>
              </a:rPr>
              <a:t>voordelen</a:t>
            </a:r>
            <a:r>
              <a:rPr lang="en-US" dirty="0">
                <a:latin typeface="Calibri"/>
                <a:ea typeface="Calibri"/>
                <a:cs typeface="Calibri"/>
              </a:rPr>
              <a:t> op ten </a:t>
            </a:r>
            <a:r>
              <a:rPr lang="en-US" dirty="0" err="1">
                <a:latin typeface="Calibri"/>
                <a:ea typeface="Calibri"/>
                <a:cs typeface="Calibri"/>
              </a:rPr>
              <a:t>opzichte</a:t>
            </a:r>
            <a:r>
              <a:rPr lang="en-US" dirty="0">
                <a:latin typeface="Calibri"/>
                <a:ea typeface="Calibri"/>
                <a:cs typeface="Calibri"/>
              </a:rPr>
              <a:t> van de issues die op </a:t>
            </a:r>
            <a:r>
              <a:rPr lang="en-US" dirty="0" err="1">
                <a:latin typeface="Calibri"/>
                <a:ea typeface="Calibri"/>
                <a:cs typeface="Calibri"/>
              </a:rPr>
              <a:t>dit</a:t>
            </a:r>
            <a:r>
              <a:rPr lang="en-US" dirty="0">
                <a:latin typeface="Calibri"/>
                <a:ea typeface="Calibri"/>
                <a:cs typeface="Calibri"/>
              </a:rPr>
              <a:t> moment in Nederland </a:t>
            </a:r>
            <a:r>
              <a:rPr lang="en-US" dirty="0" err="1">
                <a:latin typeface="Calibri"/>
                <a:ea typeface="Calibri"/>
                <a:cs typeface="Calibri"/>
              </a:rPr>
              <a:t>spelen</a:t>
            </a:r>
            <a:r>
              <a:rPr lang="en-US" dirty="0">
                <a:latin typeface="Calibri"/>
                <a:ea typeface="Calibri"/>
                <a:cs typeface="Calibri"/>
              </a:rPr>
              <a:t>. </a:t>
            </a:r>
            <a:br>
              <a:rPr lang="en-US" dirty="0">
                <a:latin typeface="Calibri"/>
                <a:ea typeface="Calibri"/>
                <a:cs typeface="Calibri"/>
              </a:rPr>
            </a:br>
            <a:r>
              <a:rPr lang="en-US" dirty="0">
                <a:latin typeface="Calibri"/>
                <a:ea typeface="Calibri"/>
                <a:cs typeface="Calibri"/>
              </a:rPr>
              <a:t>De </a:t>
            </a:r>
            <a:r>
              <a:rPr lang="en-US" dirty="0" err="1">
                <a:latin typeface="Calibri"/>
                <a:ea typeface="Calibri"/>
                <a:cs typeface="Calibri"/>
              </a:rPr>
              <a:t>politiek</a:t>
            </a:r>
            <a:r>
              <a:rPr lang="en-US" dirty="0">
                <a:latin typeface="Calibri"/>
                <a:ea typeface="Calibri"/>
                <a:cs typeface="Calibri"/>
              </a:rPr>
              <a:t> </a:t>
            </a:r>
            <a:r>
              <a:rPr lang="en-US" dirty="0" err="1">
                <a:latin typeface="Calibri"/>
                <a:ea typeface="Calibri"/>
                <a:cs typeface="Calibri"/>
              </a:rPr>
              <a:t>wil</a:t>
            </a:r>
            <a:r>
              <a:rPr lang="en-US" dirty="0">
                <a:latin typeface="Calibri"/>
                <a:ea typeface="Calibri"/>
                <a:cs typeface="Calibri"/>
              </a:rPr>
              <a:t> </a:t>
            </a:r>
            <a:r>
              <a:rPr lang="en-US" dirty="0" err="1">
                <a:latin typeface="Calibri"/>
                <a:ea typeface="Calibri"/>
                <a:cs typeface="Calibri"/>
              </a:rPr>
              <a:t>ik</a:t>
            </a:r>
            <a:r>
              <a:rPr lang="en-US" dirty="0">
                <a:latin typeface="Calibri"/>
                <a:ea typeface="Calibri"/>
                <a:cs typeface="Calibri"/>
              </a:rPr>
              <a:t> </a:t>
            </a:r>
            <a:r>
              <a:rPr lang="en-US" dirty="0" err="1">
                <a:latin typeface="Calibri"/>
                <a:ea typeface="Calibri"/>
                <a:cs typeface="Calibri"/>
              </a:rPr>
              <a:t>hier</a:t>
            </a:r>
            <a:r>
              <a:rPr lang="en-US" dirty="0">
                <a:latin typeface="Calibri"/>
                <a:ea typeface="Calibri"/>
                <a:cs typeface="Calibri"/>
              </a:rPr>
              <a:t> </a:t>
            </a:r>
            <a:r>
              <a:rPr lang="en-US" dirty="0" err="1">
                <a:latin typeface="Calibri"/>
                <a:ea typeface="Calibri"/>
                <a:cs typeface="Calibri"/>
              </a:rPr>
              <a:t>graag</a:t>
            </a:r>
            <a:r>
              <a:rPr lang="en-US" dirty="0">
                <a:latin typeface="Calibri"/>
                <a:ea typeface="Calibri"/>
                <a:cs typeface="Calibri"/>
              </a:rPr>
              <a:t> </a:t>
            </a:r>
            <a:r>
              <a:rPr lang="en-US" dirty="0" err="1">
                <a:latin typeface="Calibri"/>
                <a:ea typeface="Calibri"/>
                <a:cs typeface="Calibri"/>
              </a:rPr>
              <a:t>buiten</a:t>
            </a:r>
            <a:r>
              <a:rPr lang="en-US" dirty="0">
                <a:latin typeface="Calibri"/>
                <a:ea typeface="Calibri"/>
                <a:cs typeface="Calibri"/>
              </a:rPr>
              <a:t> laten. </a:t>
            </a:r>
            <a:br>
              <a:rPr lang="en-US" dirty="0">
                <a:latin typeface="Calibri"/>
                <a:ea typeface="Calibri"/>
                <a:cs typeface="Calibri"/>
              </a:rPr>
            </a:br>
            <a:r>
              <a:rPr lang="en-US" dirty="0">
                <a:latin typeface="Calibri"/>
                <a:ea typeface="Calibri"/>
                <a:cs typeface="Calibri"/>
              </a:rPr>
              <a:t>Dit </a:t>
            </a:r>
            <a:r>
              <a:rPr lang="en-US" dirty="0" err="1">
                <a:latin typeface="Calibri"/>
                <a:ea typeface="Calibri"/>
                <a:cs typeface="Calibri"/>
              </a:rPr>
              <a:t>zijn</a:t>
            </a:r>
            <a:r>
              <a:rPr lang="en-US" dirty="0">
                <a:latin typeface="Calibri"/>
                <a:ea typeface="Calibri"/>
                <a:cs typeface="Calibri"/>
              </a:rPr>
              <a:t> nou </a:t>
            </a:r>
            <a:r>
              <a:rPr lang="en-US" dirty="0" err="1">
                <a:latin typeface="Calibri"/>
                <a:ea typeface="Calibri"/>
                <a:cs typeface="Calibri"/>
              </a:rPr>
              <a:t>eenmaal</a:t>
            </a:r>
            <a:r>
              <a:rPr lang="en-US" dirty="0">
                <a:latin typeface="Calibri"/>
                <a:ea typeface="Calibri"/>
                <a:cs typeface="Calibri"/>
              </a:rPr>
              <a:t> de issues </a:t>
            </a:r>
            <a:r>
              <a:rPr lang="en-US" dirty="0" err="1">
                <a:latin typeface="Calibri"/>
                <a:ea typeface="Calibri"/>
                <a:cs typeface="Calibri"/>
              </a:rPr>
              <a:t>waar</a:t>
            </a:r>
            <a:r>
              <a:rPr lang="en-US" dirty="0">
                <a:latin typeface="Calibri"/>
                <a:ea typeface="Calibri"/>
                <a:cs typeface="Calibri"/>
              </a:rPr>
              <a:t> we mee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maken</a:t>
            </a:r>
            <a:r>
              <a:rPr lang="en-US" dirty="0">
                <a:latin typeface="Calibri"/>
                <a:ea typeface="Calibri"/>
                <a:cs typeface="Calibri"/>
              </a:rPr>
              <a:t> </a:t>
            </a:r>
            <a:r>
              <a:rPr lang="en-US" dirty="0" err="1">
                <a:latin typeface="Calibri"/>
                <a:ea typeface="Calibri"/>
                <a:cs typeface="Calibri"/>
              </a:rPr>
              <a:t>hebben</a:t>
            </a:r>
            <a:r>
              <a:rPr lang="en-US" dirty="0">
                <a:latin typeface="Calibri"/>
                <a:ea typeface="Calibri"/>
                <a:cs typeface="Calibri"/>
              </a:rPr>
              <a:t>. </a:t>
            </a:r>
          </a:p>
        </p:txBody>
      </p:sp>
      <p:sp>
        <p:nvSpPr>
          <p:cNvPr id="4" name="Slide Number Placeholder 3"/>
          <p:cNvSpPr>
            <a:spLocks noGrp="1"/>
          </p:cNvSpPr>
          <p:nvPr>
            <p:ph type="sldNum" sz="quarter" idx="5"/>
          </p:nvPr>
        </p:nvSpPr>
        <p:spPr/>
        <p:txBody>
          <a:bodyPr/>
          <a:lstStyle/>
          <a:p>
            <a:fld id="{F286DBA5-9CA9-4563-A7A7-39A954E3F04B}" type="slidenum">
              <a:rPr lang="nl-NL" smtClean="0"/>
              <a:t>10</a:t>
            </a:fld>
            <a:endParaRPr lang="nl-NL"/>
          </a:p>
        </p:txBody>
      </p:sp>
    </p:spTree>
    <p:extLst>
      <p:ext uri="{BB962C8B-B14F-4D97-AF65-F5344CB8AC3E}">
        <p14:creationId xmlns:p14="http://schemas.microsoft.com/office/powerpoint/2010/main" val="870371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kan er op dit moment al gemaakt worden van verschillende gewassen?</a:t>
            </a:r>
          </a:p>
          <a:p>
            <a:br>
              <a:rPr lang="nl-NL" dirty="0">
                <a:cs typeface="+mn-lt"/>
              </a:rPr>
            </a:br>
            <a:r>
              <a:rPr lang="nl-NL" dirty="0"/>
              <a:t>Hout ook benoemen: is bij uitstek een </a:t>
            </a:r>
            <a:r>
              <a:rPr lang="nl-NL" dirty="0" err="1"/>
              <a:t>biobased</a:t>
            </a:r>
            <a:r>
              <a:rPr lang="nl-NL" dirty="0"/>
              <a:t> bouwmateriaal, maar wordt (nagenoeg) niet in NL geteeld. Wordt op een duurzame manier in </a:t>
            </a:r>
            <a:r>
              <a:rPr lang="nl-NL" dirty="0" err="1"/>
              <a:t>scandinavië</a:t>
            </a:r>
            <a:r>
              <a:rPr lang="nl-NL" dirty="0"/>
              <a:t> en de </a:t>
            </a:r>
            <a:r>
              <a:rPr lang="nl-NL" dirty="0" err="1"/>
              <a:t>baltische</a:t>
            </a:r>
            <a:r>
              <a:rPr lang="nl-NL" dirty="0"/>
              <a:t> staten geteeld. Nog ruim voldoende 'capaciteit' aanwezig om aan de behoeften te voldoen. </a:t>
            </a:r>
          </a:p>
          <a:p>
            <a:endParaRPr lang="nl-NL" dirty="0"/>
          </a:p>
          <a:p>
            <a:r>
              <a:rPr lang="nl-NL" dirty="0"/>
              <a:t>Ook GWW benoemen; daarin willen we als gemeente ook steeds vaker gebruik gaan maken van </a:t>
            </a:r>
            <a:r>
              <a:rPr lang="nl-NL" dirty="0" err="1"/>
              <a:t>biobased</a:t>
            </a:r>
            <a:r>
              <a:rPr lang="nl-NL" dirty="0"/>
              <a:t> alternatieven aangevuld met duurzaam hergebruik van gebruikte materialen (denk aan klinkers, stoeptegels </a:t>
            </a:r>
            <a:r>
              <a:rPr lang="nl-NL" dirty="0" err="1"/>
              <a:t>etc</a:t>
            </a:r>
            <a:r>
              <a:rPr lang="nl-NL" dirty="0"/>
              <a:t>)</a:t>
            </a:r>
          </a:p>
        </p:txBody>
      </p:sp>
      <p:sp>
        <p:nvSpPr>
          <p:cNvPr id="4" name="Tijdelijke aanduiding voor dianummer 3"/>
          <p:cNvSpPr>
            <a:spLocks noGrp="1"/>
          </p:cNvSpPr>
          <p:nvPr>
            <p:ph type="sldNum" sz="quarter" idx="5"/>
          </p:nvPr>
        </p:nvSpPr>
        <p:spPr/>
        <p:txBody>
          <a:bodyPr/>
          <a:lstStyle/>
          <a:p>
            <a:pPr defTabSz="1327617">
              <a:defRPr/>
            </a:pPr>
            <a:fld id="{B89BE9E3-E94D-44C4-AE05-28F69B2EAA6A}" type="slidenum">
              <a:rPr lang="nl-NL">
                <a:solidFill>
                  <a:prstClr val="black"/>
                </a:solidFill>
                <a:latin typeface="Calibri" panose="020F0502020204030204"/>
              </a:rPr>
              <a:pPr defTabSz="1327617">
                <a:defRPr/>
              </a:pPr>
              <a:t>11</a:t>
            </a:fld>
            <a:endParaRPr lang="nl-NL">
              <a:solidFill>
                <a:prstClr val="black"/>
              </a:solidFill>
              <a:latin typeface="Calibri" panose="020F0502020204030204"/>
            </a:endParaRPr>
          </a:p>
        </p:txBody>
      </p:sp>
    </p:spTree>
    <p:extLst>
      <p:ext uri="{BB962C8B-B14F-4D97-AF65-F5344CB8AC3E}">
        <p14:creationId xmlns:p14="http://schemas.microsoft.com/office/powerpoint/2010/main" val="2059028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ea typeface="Calibri"/>
                <a:cs typeface="Calibri"/>
              </a:rPr>
              <a:t>Waar</a:t>
            </a:r>
            <a:r>
              <a:rPr lang="en-US" dirty="0">
                <a:latin typeface="Calibri"/>
                <a:ea typeface="Calibri"/>
                <a:cs typeface="Calibri"/>
              </a:rPr>
              <a:t> </a:t>
            </a:r>
            <a:r>
              <a:rPr lang="en-US" dirty="0" err="1">
                <a:latin typeface="Calibri"/>
                <a:ea typeface="Calibri"/>
                <a:cs typeface="Calibri"/>
              </a:rPr>
              <a:t>zijn</a:t>
            </a:r>
            <a:r>
              <a:rPr lang="en-US" dirty="0">
                <a:latin typeface="Calibri"/>
                <a:ea typeface="Calibri"/>
                <a:cs typeface="Calibri"/>
              </a:rPr>
              <a:t> we al mee </a:t>
            </a:r>
            <a:r>
              <a:rPr lang="en-US" dirty="0" err="1">
                <a:latin typeface="Calibri"/>
                <a:ea typeface="Calibri"/>
                <a:cs typeface="Calibri"/>
              </a:rPr>
              <a:t>bezig</a:t>
            </a:r>
            <a:r>
              <a:rPr lang="en-US" dirty="0">
                <a:latin typeface="Calibri"/>
                <a:ea typeface="Calibri"/>
                <a:cs typeface="Calibri"/>
              </a:rPr>
              <a:t> </a:t>
            </a:r>
            <a:r>
              <a:rPr lang="en-US" dirty="0" err="1">
                <a:latin typeface="Calibri"/>
                <a:ea typeface="Calibri"/>
                <a:cs typeface="Calibri"/>
              </a:rPr>
              <a:t>geweest</a:t>
            </a:r>
            <a:r>
              <a:rPr lang="en-US" dirty="0">
                <a:latin typeface="Calibri"/>
                <a:ea typeface="Calibri"/>
                <a:cs typeface="Calibri"/>
              </a:rPr>
              <a:t> in </a:t>
            </a:r>
            <a:r>
              <a:rPr lang="en-US" dirty="0" err="1">
                <a:latin typeface="Calibri"/>
                <a:ea typeface="Calibri"/>
                <a:cs typeface="Calibri"/>
              </a:rPr>
              <a:t>deze</a:t>
            </a:r>
            <a:r>
              <a:rPr lang="en-US" dirty="0">
                <a:latin typeface="Calibri"/>
                <a:ea typeface="Calibri"/>
                <a:cs typeface="Calibri"/>
              </a:rPr>
              <a:t> regio:</a:t>
            </a:r>
          </a:p>
          <a:p>
            <a:r>
              <a:rPr lang="en-US" dirty="0" err="1">
                <a:latin typeface="Calibri"/>
                <a:ea typeface="Calibri"/>
                <a:cs typeface="Calibri"/>
              </a:rPr>
              <a:t>Vertellen</a:t>
            </a:r>
            <a:r>
              <a:rPr lang="en-US" dirty="0">
                <a:latin typeface="Calibri"/>
                <a:ea typeface="Calibri"/>
                <a:cs typeface="Calibri"/>
              </a:rPr>
              <a:t> over het </a:t>
            </a:r>
            <a:r>
              <a:rPr lang="en-US" dirty="0" err="1">
                <a:latin typeface="Calibri"/>
                <a:ea typeface="Calibri"/>
                <a:cs typeface="Calibri"/>
              </a:rPr>
              <a:t>opzetten</a:t>
            </a:r>
            <a:r>
              <a:rPr lang="en-US" dirty="0">
                <a:latin typeface="Calibri"/>
                <a:ea typeface="Calibri"/>
                <a:cs typeface="Calibri"/>
              </a:rPr>
              <a:t> van </a:t>
            </a:r>
            <a:r>
              <a:rPr lang="en-US" dirty="0" err="1">
                <a:latin typeface="Calibri"/>
                <a:ea typeface="Calibri"/>
                <a:cs typeface="Calibri"/>
              </a:rPr>
              <a:t>vezelketens</a:t>
            </a:r>
            <a:r>
              <a:rPr lang="en-US" dirty="0">
                <a:latin typeface="Calibri"/>
                <a:ea typeface="Calibri"/>
                <a:cs typeface="Calibri"/>
              </a:rPr>
              <a:t> door Building Balance in </a:t>
            </a:r>
            <a:r>
              <a:rPr lang="en-US" dirty="0" err="1">
                <a:latin typeface="Calibri"/>
                <a:ea typeface="Calibri"/>
                <a:cs typeface="Calibri"/>
              </a:rPr>
              <a:t>samenwerking</a:t>
            </a:r>
            <a:r>
              <a:rPr lang="en-US" dirty="0">
                <a:latin typeface="Calibri"/>
                <a:ea typeface="Calibri"/>
                <a:cs typeface="Calibri"/>
              </a:rPr>
              <a:t> met </a:t>
            </a:r>
            <a:r>
              <a:rPr lang="en-US" dirty="0" err="1">
                <a:latin typeface="Calibri"/>
                <a:ea typeface="Calibri"/>
                <a:cs typeface="Calibri"/>
              </a:rPr>
              <a:t>andere</a:t>
            </a:r>
            <a:r>
              <a:rPr lang="en-US" dirty="0">
                <a:latin typeface="Calibri"/>
                <a:ea typeface="Calibri"/>
                <a:cs typeface="Calibri"/>
              </a:rPr>
              <a:t> stakeholders.</a:t>
            </a:r>
            <a:br>
              <a:rPr lang="en-US" dirty="0">
                <a:latin typeface="Calibri"/>
                <a:ea typeface="Calibri"/>
                <a:cs typeface="Calibri"/>
              </a:rPr>
            </a:br>
            <a:r>
              <a:rPr lang="en-US" dirty="0">
                <a:latin typeface="Calibri"/>
                <a:ea typeface="Calibri"/>
                <a:cs typeface="Calibri"/>
              </a:rPr>
              <a:t>- TCAB</a:t>
            </a:r>
            <a:endParaRPr lang="en-US" dirty="0"/>
          </a:p>
          <a:p>
            <a:r>
              <a:rPr lang="en-US" dirty="0">
                <a:latin typeface="Calibri"/>
                <a:ea typeface="Calibri"/>
                <a:cs typeface="Calibri"/>
              </a:rPr>
              <a:t>-Symposium</a:t>
            </a:r>
            <a:br>
              <a:rPr lang="en-US" dirty="0">
                <a:latin typeface="Calibri"/>
                <a:ea typeface="Calibri"/>
                <a:cs typeface="Calibri"/>
              </a:rPr>
            </a:br>
            <a:r>
              <a:rPr lang="en-US" dirty="0">
                <a:latin typeface="Calibri"/>
                <a:ea typeface="Calibri"/>
                <a:cs typeface="Calibri"/>
              </a:rPr>
              <a:t>-</a:t>
            </a:r>
            <a:r>
              <a:rPr lang="en-US" dirty="0" err="1">
                <a:latin typeface="Calibri"/>
                <a:ea typeface="Calibri"/>
                <a:cs typeface="Calibri"/>
              </a:rPr>
              <a:t>Beleid</a:t>
            </a:r>
            <a:r>
              <a:rPr lang="en-US" dirty="0">
                <a:latin typeface="Calibri"/>
                <a:ea typeface="Calibri"/>
                <a:cs typeface="Calibri"/>
              </a:rPr>
              <a:t> </a:t>
            </a:r>
            <a:r>
              <a:rPr lang="en-US" dirty="0" err="1">
                <a:latin typeface="Calibri"/>
                <a:ea typeface="Calibri"/>
                <a:cs typeface="Calibri"/>
              </a:rPr>
              <a:t>bij</a:t>
            </a:r>
            <a:r>
              <a:rPr lang="en-US" dirty="0">
                <a:latin typeface="Calibri"/>
                <a:ea typeface="Calibri"/>
                <a:cs typeface="Calibri"/>
              </a:rPr>
              <a:t> </a:t>
            </a:r>
            <a:r>
              <a:rPr lang="en-US" dirty="0" err="1">
                <a:latin typeface="Calibri"/>
                <a:ea typeface="Calibri"/>
                <a:cs typeface="Calibri"/>
              </a:rPr>
              <a:t>aanbestedingen</a:t>
            </a:r>
            <a:r>
              <a:rPr lang="en-US" dirty="0">
                <a:latin typeface="Calibri"/>
                <a:ea typeface="Calibri"/>
                <a:cs typeface="Calibri"/>
              </a:rPr>
              <a:t> om biobased </a:t>
            </a:r>
            <a:r>
              <a:rPr lang="en-US" dirty="0" err="1">
                <a:latin typeface="Calibri"/>
                <a:ea typeface="Calibri"/>
                <a:cs typeface="Calibri"/>
              </a:rPr>
              <a:t>nadrukkelijker</a:t>
            </a:r>
            <a:r>
              <a:rPr lang="en-US" dirty="0">
                <a:latin typeface="Calibri"/>
                <a:ea typeface="Calibri"/>
                <a:cs typeface="Calibri"/>
              </a:rPr>
              <a:t> mee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nemen</a:t>
            </a:r>
            <a:r>
              <a:rPr lang="en-US" dirty="0">
                <a:latin typeface="Calibri"/>
                <a:ea typeface="Calibri"/>
                <a:cs typeface="Calibri"/>
              </a:rPr>
              <a:t>. </a:t>
            </a:r>
            <a:r>
              <a:rPr lang="en-US" dirty="0" err="1">
                <a:latin typeface="Calibri"/>
                <a:ea typeface="Calibri"/>
                <a:cs typeface="Calibri"/>
              </a:rPr>
              <a:t>Beleid</a:t>
            </a:r>
            <a:r>
              <a:rPr lang="en-US" dirty="0">
                <a:latin typeface="Calibri"/>
                <a:ea typeface="Calibri"/>
                <a:cs typeface="Calibri"/>
              </a:rPr>
              <a:t> </a:t>
            </a:r>
            <a:r>
              <a:rPr lang="en-US" dirty="0" err="1">
                <a:latin typeface="Calibri"/>
                <a:ea typeface="Calibri"/>
                <a:cs typeface="Calibri"/>
              </a:rPr>
              <a:t>wordt</a:t>
            </a:r>
            <a:r>
              <a:rPr lang="en-US" dirty="0">
                <a:latin typeface="Calibri"/>
                <a:ea typeface="Calibri"/>
                <a:cs typeface="Calibri"/>
              </a:rPr>
              <a:t> </a:t>
            </a:r>
            <a:r>
              <a:rPr lang="en-US" dirty="0" err="1">
                <a:latin typeface="Calibri"/>
                <a:ea typeface="Calibri"/>
                <a:cs typeface="Calibri"/>
              </a:rPr>
              <a:t>ontwikkeld</a:t>
            </a:r>
            <a:r>
              <a:rPr lang="en-US" dirty="0">
                <a:latin typeface="Calibri"/>
                <a:ea typeface="Calibri"/>
                <a:cs typeface="Calibri"/>
              </a:rPr>
              <a:t> (</a:t>
            </a:r>
            <a:r>
              <a:rPr lang="en-US" dirty="0" err="1">
                <a:latin typeface="Calibri"/>
                <a:ea typeface="Calibri"/>
                <a:cs typeface="Calibri"/>
              </a:rPr>
              <a:t>verhaal</a:t>
            </a:r>
            <a:r>
              <a:rPr lang="en-US" dirty="0">
                <a:latin typeface="Calibri"/>
                <a:ea typeface="Calibri"/>
                <a:cs typeface="Calibri"/>
              </a:rPr>
              <a:t> Marian)</a:t>
            </a:r>
          </a:p>
        </p:txBody>
      </p:sp>
      <p:sp>
        <p:nvSpPr>
          <p:cNvPr id="4" name="Slide Number Placeholder 3"/>
          <p:cNvSpPr>
            <a:spLocks noGrp="1"/>
          </p:cNvSpPr>
          <p:nvPr>
            <p:ph type="sldNum" sz="quarter" idx="5"/>
          </p:nvPr>
        </p:nvSpPr>
        <p:spPr/>
        <p:txBody>
          <a:bodyPr/>
          <a:lstStyle/>
          <a:p>
            <a:fld id="{F286DBA5-9CA9-4563-A7A7-39A954E3F04B}" type="slidenum">
              <a:rPr lang="nl-NL" smtClean="0"/>
              <a:t>12</a:t>
            </a:fld>
            <a:endParaRPr lang="nl-NL"/>
          </a:p>
        </p:txBody>
      </p:sp>
    </p:spTree>
    <p:extLst>
      <p:ext uri="{BB962C8B-B14F-4D97-AF65-F5344CB8AC3E}">
        <p14:creationId xmlns:p14="http://schemas.microsoft.com/office/powerpoint/2010/main" val="1722629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ea typeface="Calibri"/>
                <a:cs typeface="Calibri"/>
              </a:rPr>
              <a:t>Woco's</a:t>
            </a:r>
            <a:r>
              <a:rPr lang="en-US" dirty="0">
                <a:latin typeface="Calibri"/>
                <a:ea typeface="Calibri"/>
                <a:cs typeface="Calibri"/>
              </a:rPr>
              <a:t> </a:t>
            </a:r>
            <a:r>
              <a:rPr lang="en-US" dirty="0" err="1">
                <a:latin typeface="Calibri"/>
                <a:ea typeface="Calibri"/>
                <a:cs typeface="Calibri"/>
              </a:rPr>
              <a:t>hebben</a:t>
            </a:r>
            <a:r>
              <a:rPr lang="en-US" dirty="0">
                <a:latin typeface="Calibri"/>
                <a:ea typeface="Calibri"/>
                <a:cs typeface="Calibri"/>
              </a:rPr>
              <a:t> 2,4 </a:t>
            </a:r>
            <a:r>
              <a:rPr lang="en-US" dirty="0" err="1">
                <a:latin typeface="Calibri"/>
                <a:ea typeface="Calibri"/>
                <a:cs typeface="Calibri"/>
              </a:rPr>
              <a:t>mio</a:t>
            </a:r>
            <a:r>
              <a:rPr lang="en-US" dirty="0">
                <a:latin typeface="Calibri"/>
                <a:ea typeface="Calibri"/>
                <a:cs typeface="Calibri"/>
              </a:rPr>
              <a:t> </a:t>
            </a:r>
            <a:r>
              <a:rPr lang="en-US" dirty="0" err="1">
                <a:latin typeface="Calibri"/>
                <a:ea typeface="Calibri"/>
                <a:cs typeface="Calibri"/>
              </a:rPr>
              <a:t>huizen</a:t>
            </a:r>
            <a:r>
              <a:rPr lang="en-US" dirty="0">
                <a:latin typeface="Calibri"/>
                <a:ea typeface="Calibri"/>
                <a:cs typeface="Calibri"/>
              </a:rPr>
              <a:t> in </a:t>
            </a:r>
            <a:r>
              <a:rPr lang="en-US" dirty="0" err="1">
                <a:latin typeface="Calibri"/>
                <a:ea typeface="Calibri"/>
                <a:cs typeface="Calibri"/>
              </a:rPr>
              <a:t>bezit</a:t>
            </a:r>
            <a:r>
              <a:rPr lang="en-US" dirty="0">
                <a:latin typeface="Calibri"/>
                <a:ea typeface="Calibri"/>
                <a:cs typeface="Calibri"/>
              </a:rPr>
              <a:t>. </a:t>
            </a:r>
            <a:r>
              <a:rPr lang="en-US" dirty="0" err="1">
                <a:latin typeface="Calibri"/>
                <a:ea typeface="Calibri"/>
                <a:cs typeface="Calibri"/>
              </a:rPr>
              <a:t>Derhalve</a:t>
            </a:r>
            <a:r>
              <a:rPr lang="en-US" dirty="0">
                <a:latin typeface="Calibri"/>
                <a:ea typeface="Calibri"/>
                <a:cs typeface="Calibri"/>
              </a:rPr>
              <a:t> </a:t>
            </a:r>
            <a:r>
              <a:rPr lang="en-US" dirty="0" err="1">
                <a:latin typeface="Calibri"/>
                <a:ea typeface="Calibri"/>
                <a:cs typeface="Calibri"/>
              </a:rPr>
              <a:t>veel</a:t>
            </a:r>
            <a:r>
              <a:rPr lang="en-US" dirty="0">
                <a:latin typeface="Calibri"/>
                <a:ea typeface="Calibri"/>
                <a:cs typeface="Calibri"/>
              </a:rPr>
              <a:t> impact.</a:t>
            </a:r>
          </a:p>
          <a:p>
            <a:br>
              <a:rPr lang="en-US" dirty="0">
                <a:latin typeface="Calibri"/>
                <a:ea typeface="Calibri"/>
                <a:cs typeface="Calibri"/>
              </a:rPr>
            </a:br>
            <a:r>
              <a:rPr lang="en-US" dirty="0">
                <a:latin typeface="Calibri"/>
                <a:ea typeface="Calibri"/>
                <a:cs typeface="Calibri"/>
              </a:rPr>
              <a:t>De </a:t>
            </a:r>
            <a:r>
              <a:rPr lang="en-US" dirty="0" err="1">
                <a:latin typeface="Calibri"/>
                <a:ea typeface="Calibri"/>
                <a:cs typeface="Calibri"/>
              </a:rPr>
              <a:t>wooncorporaties</a:t>
            </a:r>
            <a:r>
              <a:rPr lang="en-US" dirty="0">
                <a:latin typeface="Calibri"/>
                <a:ea typeface="Calibri"/>
                <a:cs typeface="Calibri"/>
              </a:rPr>
              <a:t> </a:t>
            </a:r>
            <a:r>
              <a:rPr lang="en-US" dirty="0" err="1">
                <a:latin typeface="Calibri"/>
                <a:ea typeface="Calibri"/>
                <a:cs typeface="Calibri"/>
              </a:rPr>
              <a:t>lopen</a:t>
            </a:r>
            <a:r>
              <a:rPr lang="en-US" dirty="0">
                <a:latin typeface="Calibri"/>
                <a:ea typeface="Calibri"/>
                <a:cs typeface="Calibri"/>
              </a:rPr>
              <a:t> al </a:t>
            </a:r>
            <a:r>
              <a:rPr lang="en-US" dirty="0" err="1">
                <a:latin typeface="Calibri"/>
                <a:ea typeface="Calibri"/>
                <a:cs typeface="Calibri"/>
              </a:rPr>
              <a:t>voor</a:t>
            </a:r>
            <a:r>
              <a:rPr lang="en-US" dirty="0">
                <a:latin typeface="Calibri"/>
                <a:ea typeface="Calibri"/>
                <a:cs typeface="Calibri"/>
              </a:rPr>
              <a:t> op het commitment. </a:t>
            </a:r>
          </a:p>
          <a:p>
            <a:endParaRPr lang="en-US" dirty="0"/>
          </a:p>
          <a:p>
            <a:r>
              <a:rPr lang="en-US" dirty="0">
                <a:latin typeface="Calibri"/>
                <a:ea typeface="Calibri"/>
                <a:cs typeface="Calibri"/>
              </a:rPr>
              <a:t>Het </a:t>
            </a:r>
            <a:r>
              <a:rPr lang="en-US" dirty="0" err="1">
                <a:latin typeface="Calibri"/>
                <a:ea typeface="Calibri"/>
                <a:cs typeface="Calibri"/>
              </a:rPr>
              <a:t>gaat</a:t>
            </a:r>
            <a:r>
              <a:rPr lang="en-US" dirty="0">
                <a:latin typeface="Calibri"/>
                <a:ea typeface="Calibri"/>
                <a:cs typeface="Calibri"/>
              </a:rPr>
              <a:t> </a:t>
            </a:r>
            <a:r>
              <a:rPr lang="en-US" dirty="0" err="1">
                <a:latin typeface="Calibri"/>
                <a:ea typeface="Calibri"/>
                <a:cs typeface="Calibri"/>
              </a:rPr>
              <a:t>dus</a:t>
            </a:r>
            <a:r>
              <a:rPr lang="en-US" dirty="0">
                <a:latin typeface="Calibri"/>
                <a:ea typeface="Calibri"/>
                <a:cs typeface="Calibri"/>
              </a:rPr>
              <a:t> </a:t>
            </a:r>
            <a:r>
              <a:rPr lang="en-US" dirty="0" err="1">
                <a:latin typeface="Calibri"/>
                <a:ea typeface="Calibri"/>
                <a:cs typeface="Calibri"/>
              </a:rPr>
              <a:t>sneller</a:t>
            </a:r>
            <a:r>
              <a:rPr lang="en-US" dirty="0">
                <a:latin typeface="Calibri"/>
                <a:ea typeface="Calibri"/>
                <a:cs typeface="Calibri"/>
              </a:rPr>
              <a:t> dan op </a:t>
            </a:r>
            <a:r>
              <a:rPr lang="en-US" dirty="0" err="1">
                <a:latin typeface="Calibri"/>
                <a:ea typeface="Calibri"/>
                <a:cs typeface="Calibri"/>
              </a:rPr>
              <a:t>deze</a:t>
            </a:r>
            <a:r>
              <a:rPr lang="en-US" dirty="0">
                <a:latin typeface="Calibri"/>
                <a:ea typeface="Calibri"/>
                <a:cs typeface="Calibri"/>
              </a:rPr>
              <a:t> slide </a:t>
            </a:r>
            <a:r>
              <a:rPr lang="en-US" dirty="0" err="1">
                <a:latin typeface="Calibri"/>
                <a:ea typeface="Calibri"/>
                <a:cs typeface="Calibri"/>
              </a:rPr>
              <a:t>staat</a:t>
            </a:r>
            <a:r>
              <a:rPr lang="en-US" dirty="0">
                <a:latin typeface="Calibri"/>
                <a:ea typeface="Calibri"/>
                <a:cs typeface="Calibri"/>
              </a:rPr>
              <a:t>. </a:t>
            </a:r>
            <a:r>
              <a:rPr lang="en-US" dirty="0" err="1">
                <a:latin typeface="Calibri"/>
                <a:ea typeface="Calibri"/>
                <a:cs typeface="Calibri"/>
              </a:rPr>
              <a:t>Deze</a:t>
            </a:r>
            <a:r>
              <a:rPr lang="en-US" dirty="0">
                <a:latin typeface="Calibri"/>
                <a:ea typeface="Calibri"/>
                <a:cs typeface="Calibri"/>
              </a:rPr>
              <a:t> slide </a:t>
            </a:r>
            <a:r>
              <a:rPr lang="en-US" dirty="0" err="1">
                <a:latin typeface="Calibri"/>
                <a:ea typeface="Calibri"/>
                <a:cs typeface="Calibri"/>
              </a:rPr>
              <a:t>gaat</a:t>
            </a:r>
            <a:r>
              <a:rPr lang="en-US" dirty="0">
                <a:latin typeface="Calibri"/>
                <a:ea typeface="Calibri"/>
                <a:cs typeface="Calibri"/>
              </a:rPr>
              <a:t> over biobased </a:t>
            </a:r>
            <a:r>
              <a:rPr lang="en-US" dirty="0" err="1">
                <a:latin typeface="Calibri"/>
                <a:ea typeface="Calibri"/>
                <a:cs typeface="Calibri"/>
              </a:rPr>
              <a:t>isolatiemateriaal</a:t>
            </a:r>
            <a:r>
              <a:rPr lang="en-US" dirty="0">
                <a:latin typeface="Calibri"/>
                <a:ea typeface="Calibri"/>
                <a:cs typeface="Calibri"/>
              </a:rPr>
              <a:t>. </a:t>
            </a:r>
          </a:p>
          <a:p>
            <a:endParaRPr lang="en-US" dirty="0">
              <a:latin typeface="Aptos" panose="02110004020202020204"/>
              <a:ea typeface="Calibri"/>
              <a:cs typeface="Calibri"/>
            </a:endParaRPr>
          </a:p>
          <a:p>
            <a:r>
              <a:rPr lang="en-US" dirty="0">
                <a:latin typeface="Calibri"/>
                <a:ea typeface="Calibri"/>
                <a:cs typeface="Calibri"/>
              </a:rPr>
              <a:t>Maar, </a:t>
            </a:r>
            <a:r>
              <a:rPr lang="en-US" dirty="0" err="1">
                <a:latin typeface="Calibri"/>
                <a:ea typeface="Calibri"/>
                <a:cs typeface="Calibri"/>
              </a:rPr>
              <a:t>wooncorporaties</a:t>
            </a:r>
            <a:r>
              <a:rPr lang="en-US" dirty="0">
                <a:latin typeface="Calibri"/>
                <a:ea typeface="Calibri"/>
                <a:cs typeface="Calibri"/>
              </a:rPr>
              <a:t> </a:t>
            </a:r>
            <a:r>
              <a:rPr lang="en-US" dirty="0" err="1">
                <a:latin typeface="Calibri"/>
                <a:ea typeface="Calibri"/>
                <a:cs typeface="Calibri"/>
              </a:rPr>
              <a:t>zoals</a:t>
            </a:r>
            <a:r>
              <a:rPr lang="en-US" dirty="0">
                <a:latin typeface="Calibri"/>
                <a:ea typeface="Calibri"/>
                <a:cs typeface="Calibri"/>
              </a:rPr>
              <a:t> Area </a:t>
            </a:r>
            <a:r>
              <a:rPr lang="en-US" dirty="0" err="1">
                <a:latin typeface="Calibri"/>
                <a:ea typeface="Calibri"/>
                <a:cs typeface="Calibri"/>
              </a:rPr>
              <a:t>Wonen</a:t>
            </a:r>
            <a:r>
              <a:rPr lang="en-US" dirty="0">
                <a:latin typeface="Calibri"/>
                <a:ea typeface="Calibri"/>
                <a:cs typeface="Calibri"/>
              </a:rPr>
              <a:t> en </a:t>
            </a:r>
            <a:r>
              <a:rPr lang="en-US" dirty="0" err="1">
                <a:latin typeface="Calibri"/>
                <a:ea typeface="Calibri"/>
                <a:cs typeface="Calibri"/>
              </a:rPr>
              <a:t>Woonmeij</a:t>
            </a:r>
            <a:r>
              <a:rPr lang="en-US" dirty="0">
                <a:latin typeface="Calibri"/>
                <a:ea typeface="Calibri"/>
                <a:cs typeface="Calibri"/>
              </a:rPr>
              <a:t> </a:t>
            </a:r>
            <a:r>
              <a:rPr lang="en-US" dirty="0" err="1">
                <a:latin typeface="Calibri"/>
                <a:ea typeface="Calibri"/>
                <a:cs typeface="Calibri"/>
              </a:rPr>
              <a:t>bouwen</a:t>
            </a:r>
            <a:r>
              <a:rPr lang="en-US" dirty="0">
                <a:latin typeface="Calibri"/>
                <a:ea typeface="Calibri"/>
                <a:cs typeface="Calibri"/>
              </a:rPr>
              <a:t> </a:t>
            </a:r>
            <a:r>
              <a:rPr lang="en-US" dirty="0" err="1">
                <a:latin typeface="Calibri"/>
                <a:ea typeface="Calibri"/>
                <a:cs typeface="Calibri"/>
              </a:rPr>
              <a:t>inmiddels</a:t>
            </a:r>
            <a:r>
              <a:rPr lang="en-US" dirty="0">
                <a:latin typeface="Calibri"/>
                <a:ea typeface="Calibri"/>
                <a:cs typeface="Calibri"/>
              </a:rPr>
              <a:t> al </a:t>
            </a:r>
            <a:r>
              <a:rPr lang="en-US" dirty="0" err="1">
                <a:latin typeface="Calibri"/>
                <a:ea typeface="Calibri"/>
                <a:cs typeface="Calibri"/>
              </a:rPr>
              <a:t>grotendeels</a:t>
            </a:r>
            <a:r>
              <a:rPr lang="en-US" dirty="0">
                <a:latin typeface="Calibri"/>
                <a:ea typeface="Calibri"/>
                <a:cs typeface="Calibri"/>
              </a:rPr>
              <a:t> biobased </a:t>
            </a:r>
            <a:r>
              <a:rPr lang="en-US" dirty="0" err="1">
                <a:latin typeface="Calibri"/>
                <a:ea typeface="Calibri"/>
                <a:cs typeface="Calibri"/>
              </a:rPr>
              <a:t>woningen</a:t>
            </a:r>
            <a:r>
              <a:rPr lang="en-US" dirty="0">
                <a:latin typeface="Calibri"/>
                <a:ea typeface="Calibri"/>
                <a:cs typeface="Calibri"/>
              </a:rPr>
              <a:t>. </a:t>
            </a:r>
          </a:p>
          <a:p>
            <a:endParaRPr lang="en-US" dirty="0">
              <a:latin typeface="Aptos" panose="02110004020202020204"/>
              <a:ea typeface="Calibri"/>
              <a:cs typeface="Calibri"/>
            </a:endParaRPr>
          </a:p>
          <a:p>
            <a:r>
              <a:rPr lang="en-US" dirty="0">
                <a:latin typeface="Calibri"/>
                <a:ea typeface="Calibri"/>
                <a:cs typeface="Calibri"/>
              </a:rPr>
              <a:t>En </a:t>
            </a:r>
            <a:r>
              <a:rPr lang="en-US" dirty="0" err="1">
                <a:latin typeface="Calibri"/>
                <a:ea typeface="Calibri"/>
                <a:cs typeface="Calibri"/>
              </a:rPr>
              <a:t>dat</a:t>
            </a:r>
            <a:r>
              <a:rPr lang="en-US" dirty="0">
                <a:latin typeface="Calibri"/>
                <a:ea typeface="Calibri"/>
                <a:cs typeface="Calibri"/>
              </a:rPr>
              <a:t> is </a:t>
            </a:r>
            <a:r>
              <a:rPr lang="en-US" dirty="0" err="1">
                <a:latin typeface="Calibri"/>
                <a:ea typeface="Calibri"/>
                <a:cs typeface="Calibri"/>
              </a:rPr>
              <a:t>niet</a:t>
            </a:r>
            <a:r>
              <a:rPr lang="en-US" dirty="0">
                <a:latin typeface="Calibri"/>
                <a:ea typeface="Calibri"/>
                <a:cs typeface="Calibri"/>
              </a:rPr>
              <a:t> </a:t>
            </a:r>
            <a:r>
              <a:rPr lang="en-US" dirty="0" err="1">
                <a:latin typeface="Calibri"/>
                <a:ea typeface="Calibri"/>
                <a:cs typeface="Calibri"/>
              </a:rPr>
              <a:t>duurder</a:t>
            </a:r>
            <a:r>
              <a:rPr lang="en-US" dirty="0">
                <a:latin typeface="Calibri"/>
                <a:ea typeface="Calibri"/>
                <a:cs typeface="Calibri"/>
              </a:rPr>
              <a:t> dan </a:t>
            </a:r>
            <a:r>
              <a:rPr lang="en-US" dirty="0" err="1">
                <a:latin typeface="Calibri"/>
                <a:ea typeface="Calibri"/>
                <a:cs typeface="Calibri"/>
              </a:rPr>
              <a:t>traditioneel</a:t>
            </a:r>
            <a:r>
              <a:rPr lang="en-US" dirty="0">
                <a:latin typeface="Calibri"/>
                <a:ea typeface="Calibri"/>
                <a:cs typeface="Calibri"/>
              </a:rPr>
              <a:t>. </a:t>
            </a:r>
            <a:r>
              <a:rPr lang="en-US" dirty="0" err="1">
                <a:latin typeface="Calibri"/>
                <a:ea typeface="Calibri"/>
                <a:cs typeface="Calibri"/>
              </a:rPr>
              <a:t>Indien</a:t>
            </a:r>
            <a:r>
              <a:rPr lang="en-US" dirty="0">
                <a:latin typeface="Calibri"/>
                <a:ea typeface="Calibri"/>
                <a:cs typeface="Calibri"/>
              </a:rPr>
              <a:t> je er in de </a:t>
            </a:r>
            <a:r>
              <a:rPr lang="en-US" dirty="0" err="1">
                <a:latin typeface="Calibri"/>
                <a:ea typeface="Calibri"/>
                <a:cs typeface="Calibri"/>
              </a:rPr>
              <a:t>ontwerpfase</a:t>
            </a:r>
            <a:r>
              <a:rPr lang="en-US" dirty="0">
                <a:latin typeface="Calibri"/>
                <a:ea typeface="Calibri"/>
                <a:cs typeface="Calibri"/>
              </a:rPr>
              <a:t> al </a:t>
            </a:r>
            <a:r>
              <a:rPr lang="en-US" dirty="0" err="1">
                <a:latin typeface="Calibri"/>
                <a:ea typeface="Calibri"/>
                <a:cs typeface="Calibri"/>
              </a:rPr>
              <a:t>rekening</a:t>
            </a:r>
            <a:r>
              <a:rPr lang="en-US" dirty="0">
                <a:latin typeface="Calibri"/>
                <a:ea typeface="Calibri"/>
                <a:cs typeface="Calibri"/>
              </a:rPr>
              <a:t> mee </a:t>
            </a:r>
            <a:r>
              <a:rPr lang="en-US" dirty="0" err="1">
                <a:latin typeface="Calibri"/>
                <a:ea typeface="Calibri"/>
                <a:cs typeface="Calibri"/>
              </a:rPr>
              <a:t>houdt</a:t>
            </a:r>
            <a:r>
              <a:rPr lang="en-US" dirty="0">
                <a:latin typeface="Calibri"/>
                <a:ea typeface="Calibri"/>
                <a:cs typeface="Calibri"/>
              </a:rPr>
              <a:t> dan is het </a:t>
            </a:r>
            <a:r>
              <a:rPr lang="en-US" dirty="0" err="1">
                <a:latin typeface="Calibri"/>
                <a:ea typeface="Calibri"/>
                <a:cs typeface="Calibri"/>
              </a:rPr>
              <a:t>concurrerend</a:t>
            </a:r>
            <a:r>
              <a:rPr lang="en-US" dirty="0">
                <a:latin typeface="Calibri"/>
                <a:ea typeface="Calibri"/>
                <a:cs typeface="Calibri"/>
              </a:rPr>
              <a:t> met </a:t>
            </a:r>
            <a:r>
              <a:rPr lang="en-US" dirty="0" err="1">
                <a:latin typeface="Calibri"/>
                <a:ea typeface="Calibri"/>
                <a:cs typeface="Calibri"/>
              </a:rPr>
              <a:t>traditionele</a:t>
            </a:r>
            <a:r>
              <a:rPr lang="en-US" dirty="0">
                <a:latin typeface="Calibri"/>
                <a:ea typeface="Calibri"/>
                <a:cs typeface="Calibri"/>
              </a:rPr>
              <a:t> bouw. </a:t>
            </a:r>
          </a:p>
          <a:p>
            <a:endParaRPr lang="en-US" dirty="0">
              <a:latin typeface="Aptos" panose="02110004020202020204"/>
              <a:ea typeface="Calibri"/>
              <a:cs typeface="Calibri"/>
            </a:endParaRPr>
          </a:p>
          <a:p>
            <a:r>
              <a:rPr lang="en-US" dirty="0">
                <a:latin typeface="Calibri"/>
                <a:ea typeface="Calibri"/>
                <a:cs typeface="Calibri"/>
              </a:rPr>
              <a:t>Biobased </a:t>
            </a:r>
            <a:r>
              <a:rPr lang="en-US" dirty="0" err="1">
                <a:latin typeface="Calibri"/>
                <a:ea typeface="Calibri"/>
                <a:cs typeface="Calibri"/>
              </a:rPr>
              <a:t>woning</a:t>
            </a:r>
            <a:r>
              <a:rPr lang="en-US" dirty="0">
                <a:latin typeface="Calibri"/>
                <a:ea typeface="Calibri"/>
                <a:cs typeface="Calibri"/>
              </a:rPr>
              <a:t> </a:t>
            </a:r>
            <a:r>
              <a:rPr lang="en-US" dirty="0" err="1">
                <a:latin typeface="Calibri"/>
                <a:ea typeface="Calibri"/>
                <a:cs typeface="Calibri"/>
              </a:rPr>
              <a:t>heeft</a:t>
            </a:r>
            <a:r>
              <a:rPr lang="en-US" dirty="0">
                <a:latin typeface="Calibri"/>
                <a:ea typeface="Calibri"/>
                <a:cs typeface="Calibri"/>
              </a:rPr>
              <a:t> </a:t>
            </a:r>
            <a:r>
              <a:rPr lang="en-US" dirty="0" err="1">
                <a:latin typeface="Calibri"/>
                <a:ea typeface="Calibri"/>
                <a:cs typeface="Calibri"/>
              </a:rPr>
              <a:t>een</a:t>
            </a:r>
            <a:r>
              <a:rPr lang="en-US" dirty="0">
                <a:latin typeface="Calibri"/>
                <a:ea typeface="Calibri"/>
                <a:cs typeface="Calibri"/>
              </a:rPr>
              <a:t> </a:t>
            </a:r>
            <a:r>
              <a:rPr lang="en-US" dirty="0" err="1">
                <a:latin typeface="Calibri"/>
                <a:ea typeface="Calibri"/>
                <a:cs typeface="Calibri"/>
              </a:rPr>
              <a:t>prettiger</a:t>
            </a:r>
            <a:r>
              <a:rPr lang="en-US" dirty="0">
                <a:latin typeface="Calibri"/>
                <a:ea typeface="Calibri"/>
                <a:cs typeface="Calibri"/>
              </a:rPr>
              <a:t> </a:t>
            </a:r>
            <a:r>
              <a:rPr lang="en-US" dirty="0" err="1">
                <a:latin typeface="Calibri"/>
                <a:ea typeface="Calibri"/>
                <a:cs typeface="Calibri"/>
              </a:rPr>
              <a:t>leefklimaat</a:t>
            </a:r>
            <a:r>
              <a:rPr lang="en-US" dirty="0">
                <a:latin typeface="Calibri"/>
                <a:ea typeface="Calibri"/>
                <a:cs typeface="Calibri"/>
              </a:rPr>
              <a:t> met minder </a:t>
            </a:r>
            <a:r>
              <a:rPr lang="en-US" dirty="0" err="1">
                <a:latin typeface="Calibri"/>
                <a:ea typeface="Calibri"/>
                <a:cs typeface="Calibri"/>
              </a:rPr>
              <a:t>hittestress</a:t>
            </a:r>
            <a:r>
              <a:rPr lang="en-US" dirty="0">
                <a:latin typeface="Calibri"/>
                <a:ea typeface="Calibri"/>
                <a:cs typeface="Calibri"/>
              </a:rPr>
              <a:t>. Het </a:t>
            </a:r>
            <a:r>
              <a:rPr lang="en-US" dirty="0" err="1">
                <a:latin typeface="Calibri"/>
                <a:ea typeface="Calibri"/>
                <a:cs typeface="Calibri"/>
              </a:rPr>
              <a:t>blijft</a:t>
            </a:r>
            <a:r>
              <a:rPr lang="en-US" dirty="0">
                <a:latin typeface="Calibri"/>
                <a:ea typeface="Calibri"/>
                <a:cs typeface="Calibri"/>
              </a:rPr>
              <a:t> </a:t>
            </a:r>
            <a:r>
              <a:rPr lang="en-US" dirty="0" err="1">
                <a:latin typeface="Calibri"/>
                <a:ea typeface="Calibri"/>
                <a:cs typeface="Calibri"/>
              </a:rPr>
              <a:t>veel</a:t>
            </a:r>
            <a:r>
              <a:rPr lang="en-US" dirty="0">
                <a:latin typeface="Calibri"/>
                <a:ea typeface="Calibri"/>
                <a:cs typeface="Calibri"/>
              </a:rPr>
              <a:t> </a:t>
            </a:r>
            <a:r>
              <a:rPr lang="en-US" dirty="0" err="1">
                <a:latin typeface="Calibri"/>
                <a:ea typeface="Calibri"/>
                <a:cs typeface="Calibri"/>
              </a:rPr>
              <a:t>langer</a:t>
            </a:r>
            <a:r>
              <a:rPr lang="en-US" dirty="0">
                <a:latin typeface="Calibri"/>
                <a:ea typeface="Calibri"/>
                <a:cs typeface="Calibri"/>
              </a:rPr>
              <a:t> koel en </a:t>
            </a:r>
            <a:r>
              <a:rPr lang="en-US" dirty="0" err="1">
                <a:latin typeface="Calibri"/>
                <a:ea typeface="Calibri"/>
                <a:cs typeface="Calibri"/>
              </a:rPr>
              <a:t>koeler</a:t>
            </a:r>
            <a:r>
              <a:rPr lang="en-US" dirty="0">
                <a:latin typeface="Calibri"/>
                <a:ea typeface="Calibri"/>
                <a:cs typeface="Calibri"/>
              </a:rPr>
              <a:t> dan </a:t>
            </a:r>
            <a:r>
              <a:rPr lang="en-US" dirty="0" err="1">
                <a:latin typeface="Calibri"/>
                <a:ea typeface="Calibri"/>
                <a:cs typeface="Calibri"/>
              </a:rPr>
              <a:t>een</a:t>
            </a:r>
            <a:r>
              <a:rPr lang="en-US" dirty="0">
                <a:latin typeface="Calibri"/>
                <a:ea typeface="Calibri"/>
                <a:cs typeface="Calibri"/>
              </a:rPr>
              <a:t> </a:t>
            </a:r>
            <a:r>
              <a:rPr lang="en-US" dirty="0" err="1">
                <a:latin typeface="Calibri"/>
                <a:ea typeface="Calibri"/>
                <a:cs typeface="Calibri"/>
              </a:rPr>
              <a:t>fossiele</a:t>
            </a:r>
            <a:r>
              <a:rPr lang="en-US" dirty="0">
                <a:latin typeface="Calibri"/>
                <a:ea typeface="Calibri"/>
                <a:cs typeface="Calibri"/>
              </a:rPr>
              <a:t> </a:t>
            </a:r>
            <a:r>
              <a:rPr lang="en-US" dirty="0" err="1">
                <a:latin typeface="Calibri"/>
                <a:ea typeface="Calibri"/>
                <a:cs typeface="Calibri"/>
              </a:rPr>
              <a:t>woningen</a:t>
            </a:r>
            <a:r>
              <a:rPr lang="en-US" dirty="0">
                <a:latin typeface="Calibri"/>
                <a:ea typeface="Calibri"/>
                <a:cs typeface="Calibri"/>
              </a:rPr>
              <a:t>. </a:t>
            </a:r>
            <a:endParaRPr lang="en-US" dirty="0">
              <a:latin typeface="Aptos" panose="02110004020202020204"/>
              <a:ea typeface="Calibri"/>
              <a:cs typeface="Calibri"/>
            </a:endParaRPr>
          </a:p>
          <a:p>
            <a:r>
              <a:rPr lang="en-US" dirty="0" err="1">
                <a:latin typeface="Calibri"/>
                <a:ea typeface="Calibri"/>
                <a:cs typeface="Calibri"/>
              </a:rPr>
              <a:t>Hierdoor</a:t>
            </a:r>
            <a:r>
              <a:rPr lang="en-US" dirty="0">
                <a:latin typeface="Calibri"/>
                <a:ea typeface="Calibri"/>
                <a:cs typeface="Calibri"/>
              </a:rPr>
              <a:t> </a:t>
            </a:r>
            <a:r>
              <a:rPr lang="en-US" dirty="0" err="1">
                <a:latin typeface="Calibri"/>
                <a:ea typeface="Calibri"/>
                <a:cs typeface="Calibri"/>
              </a:rPr>
              <a:t>zijn</a:t>
            </a:r>
            <a:r>
              <a:rPr lang="en-US" dirty="0">
                <a:latin typeface="Calibri"/>
                <a:ea typeface="Calibri"/>
                <a:cs typeface="Calibri"/>
              </a:rPr>
              <a:t> er minder </a:t>
            </a:r>
            <a:r>
              <a:rPr lang="en-US" dirty="0" err="1">
                <a:latin typeface="Calibri"/>
                <a:ea typeface="Calibri"/>
                <a:cs typeface="Calibri"/>
              </a:rPr>
              <a:t>installaties</a:t>
            </a:r>
            <a:r>
              <a:rPr lang="en-US" dirty="0">
                <a:latin typeface="Calibri"/>
                <a:ea typeface="Calibri"/>
                <a:cs typeface="Calibri"/>
              </a:rPr>
              <a:t> </a:t>
            </a:r>
            <a:r>
              <a:rPr lang="en-US" dirty="0" err="1">
                <a:latin typeface="Calibri"/>
                <a:ea typeface="Calibri"/>
                <a:cs typeface="Calibri"/>
              </a:rPr>
              <a:t>nodig</a:t>
            </a:r>
            <a:r>
              <a:rPr lang="en-US" dirty="0">
                <a:latin typeface="Calibri"/>
                <a:ea typeface="Calibri"/>
                <a:cs typeface="Calibri"/>
              </a:rPr>
              <a:t> om </a:t>
            </a:r>
            <a:r>
              <a:rPr lang="en-US" dirty="0" err="1">
                <a:latin typeface="Calibri"/>
                <a:ea typeface="Calibri"/>
                <a:cs typeface="Calibri"/>
              </a:rPr>
              <a:t>bijvoorbeeld</a:t>
            </a:r>
            <a:r>
              <a:rPr lang="en-US" dirty="0">
                <a:latin typeface="Calibri"/>
                <a:ea typeface="Calibri"/>
                <a:cs typeface="Calibri"/>
              </a:rPr>
              <a:t>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koelen</a:t>
            </a:r>
            <a:r>
              <a:rPr lang="en-US" dirty="0">
                <a:latin typeface="Calibri"/>
                <a:ea typeface="Calibri"/>
                <a:cs typeface="Calibri"/>
              </a:rPr>
              <a:t>. </a:t>
            </a:r>
            <a:endParaRPr lang="en-US" dirty="0">
              <a:latin typeface="Aptos" panose="02110004020202020204"/>
              <a:ea typeface="Calibri"/>
              <a:cs typeface="Calibri"/>
            </a:endParaRPr>
          </a:p>
          <a:p>
            <a:r>
              <a:rPr lang="en-US" dirty="0">
                <a:latin typeface="Calibri"/>
                <a:ea typeface="Calibri"/>
                <a:cs typeface="Calibri"/>
              </a:rPr>
              <a:t>Dit </a:t>
            </a:r>
            <a:r>
              <a:rPr lang="en-US" dirty="0" err="1">
                <a:latin typeface="Calibri"/>
                <a:ea typeface="Calibri"/>
                <a:cs typeface="Calibri"/>
              </a:rPr>
              <a:t>zorgt</a:t>
            </a:r>
            <a:r>
              <a:rPr lang="en-US" dirty="0">
                <a:latin typeface="Calibri"/>
                <a:ea typeface="Calibri"/>
                <a:cs typeface="Calibri"/>
              </a:rPr>
              <a:t> </a:t>
            </a:r>
            <a:r>
              <a:rPr lang="en-US" dirty="0" err="1">
                <a:latin typeface="Calibri"/>
                <a:ea typeface="Calibri"/>
                <a:cs typeface="Calibri"/>
              </a:rPr>
              <a:t>weer</a:t>
            </a:r>
            <a:r>
              <a:rPr lang="en-US" dirty="0">
                <a:latin typeface="Calibri"/>
                <a:ea typeface="Calibri"/>
                <a:cs typeface="Calibri"/>
              </a:rPr>
              <a:t> </a:t>
            </a:r>
            <a:r>
              <a:rPr lang="en-US" dirty="0" err="1">
                <a:latin typeface="Calibri"/>
                <a:ea typeface="Calibri"/>
                <a:cs typeface="Calibri"/>
              </a:rPr>
              <a:t>voor</a:t>
            </a:r>
            <a:r>
              <a:rPr lang="en-US" dirty="0">
                <a:latin typeface="Calibri"/>
                <a:ea typeface="Calibri"/>
                <a:cs typeface="Calibri"/>
              </a:rPr>
              <a:t> </a:t>
            </a:r>
            <a:r>
              <a:rPr lang="en-US" dirty="0" err="1">
                <a:latin typeface="Calibri"/>
                <a:ea typeface="Calibri"/>
                <a:cs typeface="Calibri"/>
              </a:rPr>
              <a:t>lagere</a:t>
            </a:r>
            <a:r>
              <a:rPr lang="en-US" dirty="0">
                <a:latin typeface="Calibri"/>
                <a:ea typeface="Calibri"/>
                <a:cs typeface="Calibri"/>
              </a:rPr>
              <a:t> </a:t>
            </a:r>
            <a:r>
              <a:rPr lang="en-US" dirty="0" err="1">
                <a:latin typeface="Calibri"/>
                <a:ea typeface="Calibri"/>
                <a:cs typeface="Calibri"/>
              </a:rPr>
              <a:t>energielasten</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dus</a:t>
            </a:r>
            <a:r>
              <a:rPr lang="en-US" dirty="0">
                <a:latin typeface="Calibri"/>
                <a:ea typeface="Calibri"/>
                <a:cs typeface="Calibri"/>
              </a:rPr>
              <a:t> </a:t>
            </a:r>
            <a:r>
              <a:rPr lang="en-US" dirty="0" err="1">
                <a:latin typeface="Calibri"/>
                <a:ea typeface="Calibri"/>
                <a:cs typeface="Calibri"/>
              </a:rPr>
              <a:t>lagere</a:t>
            </a:r>
            <a:r>
              <a:rPr lang="en-US" dirty="0">
                <a:latin typeface="Calibri"/>
                <a:ea typeface="Calibri"/>
                <a:cs typeface="Calibri"/>
              </a:rPr>
              <a:t> </a:t>
            </a:r>
            <a:r>
              <a:rPr lang="en-US" dirty="0" err="1">
                <a:latin typeface="Calibri"/>
                <a:ea typeface="Calibri"/>
                <a:cs typeface="Calibri"/>
              </a:rPr>
              <a:t>kosten</a:t>
            </a:r>
            <a:r>
              <a:rPr lang="en-US" dirty="0">
                <a:latin typeface="Calibri"/>
                <a:ea typeface="Calibri"/>
                <a:cs typeface="Calibri"/>
              </a:rPr>
              <a:t> </a:t>
            </a:r>
            <a:r>
              <a:rPr lang="en-US" dirty="0" err="1">
                <a:latin typeface="Calibri"/>
                <a:ea typeface="Calibri"/>
                <a:cs typeface="Calibri"/>
              </a:rPr>
              <a:t>voor</a:t>
            </a:r>
            <a:r>
              <a:rPr lang="en-US" dirty="0">
                <a:latin typeface="Calibri"/>
                <a:ea typeface="Calibri"/>
                <a:cs typeface="Calibri"/>
              </a:rPr>
              <a:t> de </a:t>
            </a:r>
            <a:r>
              <a:rPr lang="en-US" dirty="0" err="1">
                <a:latin typeface="Calibri"/>
                <a:ea typeface="Calibri"/>
                <a:cs typeface="Calibri"/>
              </a:rPr>
              <a:t>inwoner</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investeerder</a:t>
            </a:r>
            <a:r>
              <a:rPr lang="en-US" dirty="0">
                <a:latin typeface="Calibri"/>
                <a:ea typeface="Calibri"/>
                <a:cs typeface="Calibri"/>
              </a:rPr>
              <a:t>. De Total Cost of Ownership (TCO) </a:t>
            </a:r>
            <a:r>
              <a:rPr lang="en-US" dirty="0" err="1">
                <a:latin typeface="Calibri"/>
                <a:ea typeface="Calibri"/>
                <a:cs typeface="Calibri"/>
              </a:rPr>
              <a:t>wordt</a:t>
            </a:r>
            <a:r>
              <a:rPr lang="en-US" dirty="0">
                <a:latin typeface="Calibri"/>
                <a:ea typeface="Calibri"/>
                <a:cs typeface="Calibri"/>
              </a:rPr>
              <a:t> lager.  </a:t>
            </a:r>
            <a:endParaRPr lang="en-US" dirty="0"/>
          </a:p>
        </p:txBody>
      </p:sp>
      <p:sp>
        <p:nvSpPr>
          <p:cNvPr id="4" name="Slide Number Placeholder 3"/>
          <p:cNvSpPr>
            <a:spLocks noGrp="1"/>
          </p:cNvSpPr>
          <p:nvPr>
            <p:ph type="sldNum" sz="quarter" idx="5"/>
          </p:nvPr>
        </p:nvSpPr>
        <p:spPr/>
        <p:txBody>
          <a:bodyPr/>
          <a:lstStyle/>
          <a:p>
            <a:fld id="{F286DBA5-9CA9-4563-A7A7-39A954E3F04B}" type="slidenum">
              <a:rPr lang="nl-NL" smtClean="0"/>
              <a:t>13</a:t>
            </a:fld>
            <a:endParaRPr lang="nl-NL"/>
          </a:p>
        </p:txBody>
      </p:sp>
    </p:spTree>
    <p:extLst>
      <p:ext uri="{BB962C8B-B14F-4D97-AF65-F5344CB8AC3E}">
        <p14:creationId xmlns:p14="http://schemas.microsoft.com/office/powerpoint/2010/main" val="2690134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33367-FF38-5AA4-AE90-73004DB7EB4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6EB3028-4A1A-858E-5C22-4B9459D91F2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ED47F0-0269-FA3A-D4C3-8013B78453F9}"/>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09631C38-E099-F5CB-94B7-0833F27501D2}"/>
              </a:ext>
            </a:extLst>
          </p:cNvPr>
          <p:cNvSpPr>
            <a:spLocks noGrp="1"/>
          </p:cNvSpPr>
          <p:nvPr>
            <p:ph type="sldNum" sz="quarter" idx="5"/>
          </p:nvPr>
        </p:nvSpPr>
        <p:spPr/>
        <p:txBody>
          <a:bodyPr/>
          <a:lstStyle/>
          <a:p>
            <a:pPr defTabSz="1327617">
              <a:defRPr/>
            </a:pPr>
            <a:fld id="{B89BE9E3-E94D-44C4-AE05-28F69B2EAA6A}" type="slidenum">
              <a:rPr lang="nl-NL">
                <a:solidFill>
                  <a:prstClr val="black"/>
                </a:solidFill>
                <a:latin typeface="Calibri" panose="020F0502020204030204"/>
              </a:rPr>
              <a:pPr defTabSz="1327617">
                <a:defRPr/>
              </a:pPr>
              <a:t>14</a:t>
            </a:fld>
            <a:endParaRPr lang="nl-NL">
              <a:solidFill>
                <a:prstClr val="black"/>
              </a:solidFill>
              <a:latin typeface="Calibri" panose="020F0502020204030204"/>
            </a:endParaRPr>
          </a:p>
        </p:txBody>
      </p:sp>
    </p:spTree>
    <p:extLst>
      <p:ext uri="{BB962C8B-B14F-4D97-AF65-F5344CB8AC3E}">
        <p14:creationId xmlns:p14="http://schemas.microsoft.com/office/powerpoint/2010/main" val="3659362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Nu nog moeten veel gewassen bewerkt worden buiten Brabant en zelfs buiten NL. Dat zorgt voor onnodige (transport)kosten. </a:t>
            </a:r>
          </a:p>
          <a:p>
            <a:br>
              <a:rPr lang="nl-NL" dirty="0">
                <a:cs typeface="+mn-lt"/>
              </a:rPr>
            </a:br>
            <a:r>
              <a:rPr lang="nl-NL" dirty="0"/>
              <a:t>Omdat we in Brabant een enorme potentie hebben op het gebied van de teelt van vezelgewassen, veel willen en moeten bouwen en we vraag en aanbod graag bij elkaar zien, heeft de provincie Noord-Brabant zich tot doel gesteld om een Vezel Innovatie Coalitie (VIC) op te zetten. </a:t>
            </a:r>
          </a:p>
          <a:p>
            <a:br>
              <a:rPr lang="nl-NL" dirty="0">
                <a:cs typeface="+mn-lt"/>
              </a:rPr>
            </a:br>
            <a:r>
              <a:rPr lang="nl-NL" dirty="0"/>
              <a:t>Doel is om samen met partners verwerkingscapaciteit in Brabant te creëren voor de geteelde of te telen groene grondstoffen. </a:t>
            </a:r>
          </a:p>
          <a:p>
            <a:br>
              <a:rPr lang="nl-NL" dirty="0">
                <a:cs typeface="+mn-lt"/>
              </a:rPr>
            </a:br>
            <a:r>
              <a:rPr lang="nl-NL" dirty="0"/>
              <a:t>Als er verwerkingscapaciteit dicht bij huis is, wordt het financieel aantrekkelijker om groene bouwmaterialen te telen en te gebruiken omdat de kostprijs lager is dan wanneer de verwerking buiten de regio plaatsvindt. </a:t>
            </a:r>
            <a:br>
              <a:rPr lang="nl-NL" dirty="0">
                <a:cs typeface="+mn-lt"/>
              </a:rPr>
            </a:br>
            <a:r>
              <a:rPr lang="nl-NL" dirty="0"/>
              <a:t>De provincie wil hiermee de enorme (economische) kansen die de vezelteelt en </a:t>
            </a:r>
            <a:r>
              <a:rPr lang="nl-NL" dirty="0" err="1"/>
              <a:t>biobased</a:t>
            </a:r>
            <a:r>
              <a:rPr lang="nl-NL" dirty="0"/>
              <a:t> bouwen met zich meebrengt, verzilveren en van Brabant dé </a:t>
            </a:r>
            <a:r>
              <a:rPr lang="nl-NL" dirty="0" err="1"/>
              <a:t>Biobased</a:t>
            </a:r>
            <a:r>
              <a:rPr lang="nl-NL" dirty="0"/>
              <a:t> provincie van NL maken. </a:t>
            </a:r>
          </a:p>
        </p:txBody>
      </p:sp>
      <p:sp>
        <p:nvSpPr>
          <p:cNvPr id="4" name="Tijdelijke aanduiding voor dianummer 3"/>
          <p:cNvSpPr>
            <a:spLocks noGrp="1"/>
          </p:cNvSpPr>
          <p:nvPr>
            <p:ph type="sldNum" sz="quarter" idx="5"/>
          </p:nvPr>
        </p:nvSpPr>
        <p:spPr/>
        <p:txBody>
          <a:bodyPr/>
          <a:lstStyle/>
          <a:p>
            <a:fld id="{C7192084-0A04-4702-B1EF-E665A39500E9}" type="slidenum">
              <a:rPr lang="nl-NL" smtClean="0"/>
              <a:t>15</a:t>
            </a:fld>
            <a:endParaRPr lang="nl-NL"/>
          </a:p>
        </p:txBody>
      </p:sp>
    </p:spTree>
    <p:extLst>
      <p:ext uri="{BB962C8B-B14F-4D97-AF65-F5344CB8AC3E}">
        <p14:creationId xmlns:p14="http://schemas.microsoft.com/office/powerpoint/2010/main" val="2338511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ea typeface="Calibri"/>
                <a:cs typeface="Calibri"/>
              </a:rPr>
              <a:t>Conclusie</a:t>
            </a:r>
            <a:r>
              <a:rPr lang="en-US" dirty="0">
                <a:latin typeface="Calibri"/>
                <a:ea typeface="Calibri"/>
                <a:cs typeface="Calibri"/>
              </a:rPr>
              <a:t>: de </a:t>
            </a:r>
            <a:r>
              <a:rPr lang="en-US" dirty="0" err="1">
                <a:latin typeface="Calibri"/>
                <a:ea typeface="Calibri"/>
                <a:cs typeface="Calibri"/>
              </a:rPr>
              <a:t>transitie</a:t>
            </a:r>
            <a:r>
              <a:rPr lang="en-US" dirty="0">
                <a:latin typeface="Calibri"/>
                <a:ea typeface="Calibri"/>
                <a:cs typeface="Calibri"/>
              </a:rPr>
              <a:t> van </a:t>
            </a:r>
            <a:r>
              <a:rPr lang="en-US" dirty="0" err="1">
                <a:latin typeface="Calibri"/>
                <a:ea typeface="Calibri"/>
                <a:cs typeface="Calibri"/>
              </a:rPr>
              <a:t>traditionele</a:t>
            </a:r>
            <a:r>
              <a:rPr lang="en-US" dirty="0">
                <a:latin typeface="Calibri"/>
                <a:ea typeface="Calibri"/>
                <a:cs typeface="Calibri"/>
              </a:rPr>
              <a:t> bouw </a:t>
            </a:r>
            <a:r>
              <a:rPr lang="en-US" dirty="0" err="1">
                <a:latin typeface="Calibri"/>
                <a:ea typeface="Calibri"/>
                <a:cs typeface="Calibri"/>
              </a:rPr>
              <a:t>naar</a:t>
            </a:r>
            <a:r>
              <a:rPr lang="en-US" dirty="0">
                <a:latin typeface="Calibri"/>
                <a:ea typeface="Calibri"/>
                <a:cs typeface="Calibri"/>
              </a:rPr>
              <a:t> biobased bouw is </a:t>
            </a:r>
            <a:r>
              <a:rPr lang="en-US" dirty="0" err="1">
                <a:latin typeface="Calibri"/>
                <a:ea typeface="Calibri"/>
                <a:cs typeface="Calibri"/>
              </a:rPr>
              <a:t>begonnen</a:t>
            </a:r>
            <a:r>
              <a:rPr lang="en-US" dirty="0">
                <a:latin typeface="Calibri"/>
                <a:ea typeface="Calibri"/>
                <a:cs typeface="Calibri"/>
              </a:rPr>
              <a:t> en </a:t>
            </a:r>
            <a:r>
              <a:rPr lang="en-US" dirty="0" err="1">
                <a:latin typeface="Calibri"/>
                <a:ea typeface="Calibri"/>
                <a:cs typeface="Calibri"/>
              </a:rPr>
              <a:t>gaat</a:t>
            </a:r>
            <a:r>
              <a:rPr lang="en-US" dirty="0">
                <a:latin typeface="Calibri"/>
                <a:ea typeface="Calibri"/>
                <a:cs typeface="Calibri"/>
              </a:rPr>
              <a:t> </a:t>
            </a:r>
            <a:r>
              <a:rPr lang="en-US" dirty="0" err="1">
                <a:latin typeface="Calibri"/>
                <a:ea typeface="Calibri"/>
                <a:cs typeface="Calibri"/>
              </a:rPr>
              <a:t>sneller</a:t>
            </a:r>
            <a:r>
              <a:rPr lang="en-US" dirty="0">
                <a:latin typeface="Calibri"/>
                <a:ea typeface="Calibri"/>
                <a:cs typeface="Calibri"/>
              </a:rPr>
              <a:t> dan </a:t>
            </a:r>
            <a:r>
              <a:rPr lang="en-US" dirty="0" err="1">
                <a:latin typeface="Calibri"/>
                <a:ea typeface="Calibri"/>
                <a:cs typeface="Calibri"/>
              </a:rPr>
              <a:t>verwacht</a:t>
            </a:r>
            <a:r>
              <a:rPr lang="en-US" dirty="0">
                <a:latin typeface="Calibri"/>
                <a:ea typeface="Calibri"/>
                <a:cs typeface="Calibri"/>
              </a:rPr>
              <a:t>. </a:t>
            </a:r>
          </a:p>
          <a:p>
            <a:endParaRPr lang="en-US" dirty="0"/>
          </a:p>
          <a:p>
            <a:r>
              <a:rPr lang="en-US" dirty="0">
                <a:latin typeface="Calibri"/>
                <a:ea typeface="Calibri"/>
                <a:cs typeface="Calibri"/>
              </a:rPr>
              <a:t>Zal </a:t>
            </a:r>
            <a:r>
              <a:rPr lang="en-US" dirty="0" err="1">
                <a:latin typeface="Calibri"/>
                <a:ea typeface="Calibri"/>
                <a:cs typeface="Calibri"/>
              </a:rPr>
              <a:t>niet</a:t>
            </a:r>
            <a:r>
              <a:rPr lang="en-US" dirty="0">
                <a:latin typeface="Calibri"/>
                <a:ea typeface="Calibri"/>
                <a:cs typeface="Calibri"/>
              </a:rPr>
              <a:t> morgen al </a:t>
            </a:r>
            <a:r>
              <a:rPr lang="en-US" dirty="0" err="1">
                <a:latin typeface="Calibri"/>
                <a:ea typeface="Calibri"/>
                <a:cs typeface="Calibri"/>
              </a:rPr>
              <a:t>meteen</a:t>
            </a:r>
            <a:r>
              <a:rPr lang="en-US" dirty="0">
                <a:latin typeface="Calibri"/>
                <a:ea typeface="Calibri"/>
                <a:cs typeface="Calibri"/>
              </a:rPr>
              <a:t> 100% biobased </a:t>
            </a:r>
            <a:r>
              <a:rPr lang="en-US" dirty="0" err="1">
                <a:latin typeface="Calibri"/>
                <a:ea typeface="Calibri"/>
                <a:cs typeface="Calibri"/>
              </a:rPr>
              <a:t>zijn</a:t>
            </a:r>
            <a:r>
              <a:rPr lang="en-US" dirty="0">
                <a:latin typeface="Calibri"/>
                <a:ea typeface="Calibri"/>
                <a:cs typeface="Calibri"/>
              </a:rPr>
              <a:t>. </a:t>
            </a:r>
          </a:p>
          <a:p>
            <a:br>
              <a:rPr lang="en-US" dirty="0">
                <a:latin typeface="Calibri"/>
                <a:ea typeface="Calibri"/>
                <a:cs typeface="Calibri"/>
              </a:rPr>
            </a:br>
            <a:r>
              <a:rPr lang="en-US" dirty="0">
                <a:latin typeface="Calibri"/>
                <a:ea typeface="Calibri"/>
                <a:cs typeface="Calibri"/>
              </a:rPr>
              <a:t>Maar, </a:t>
            </a:r>
            <a:r>
              <a:rPr lang="en-US" dirty="0" err="1">
                <a:latin typeface="Calibri"/>
                <a:ea typeface="Calibri"/>
                <a:cs typeface="Calibri"/>
              </a:rPr>
              <a:t>onze</a:t>
            </a:r>
            <a:r>
              <a:rPr lang="en-US" dirty="0">
                <a:latin typeface="Calibri"/>
                <a:ea typeface="Calibri"/>
                <a:cs typeface="Calibri"/>
              </a:rPr>
              <a:t> </a:t>
            </a:r>
            <a:r>
              <a:rPr lang="en-US" dirty="0" err="1">
                <a:latin typeface="Calibri"/>
                <a:ea typeface="Calibri"/>
                <a:cs typeface="Calibri"/>
              </a:rPr>
              <a:t>verwachting</a:t>
            </a:r>
            <a:r>
              <a:rPr lang="en-US" dirty="0">
                <a:latin typeface="Calibri"/>
                <a:ea typeface="Calibri"/>
                <a:cs typeface="Calibri"/>
              </a:rPr>
              <a:t> is </a:t>
            </a:r>
            <a:r>
              <a:rPr lang="en-US" dirty="0" err="1">
                <a:latin typeface="Calibri"/>
                <a:ea typeface="Calibri"/>
                <a:cs typeface="Calibri"/>
              </a:rPr>
              <a:t>dat</a:t>
            </a:r>
            <a:r>
              <a:rPr lang="en-US" dirty="0">
                <a:latin typeface="Calibri"/>
                <a:ea typeface="Calibri"/>
                <a:cs typeface="Calibri"/>
              </a:rPr>
              <a:t> </a:t>
            </a:r>
            <a:r>
              <a:rPr lang="en-US" dirty="0" err="1">
                <a:latin typeface="Calibri"/>
                <a:ea typeface="Calibri"/>
                <a:cs typeface="Calibri"/>
              </a:rPr>
              <a:t>dit</a:t>
            </a:r>
            <a:r>
              <a:rPr lang="en-US" dirty="0">
                <a:latin typeface="Calibri"/>
                <a:ea typeface="Calibri"/>
                <a:cs typeface="Calibri"/>
              </a:rPr>
              <a:t> </a:t>
            </a:r>
            <a:r>
              <a:rPr lang="en-US" dirty="0" err="1">
                <a:latin typeface="Calibri"/>
                <a:ea typeface="Calibri"/>
                <a:cs typeface="Calibri"/>
              </a:rPr>
              <a:t>geen</a:t>
            </a:r>
            <a:r>
              <a:rPr lang="en-US" dirty="0">
                <a:latin typeface="Calibri"/>
                <a:ea typeface="Calibri"/>
                <a:cs typeface="Calibri"/>
              </a:rPr>
              <a:t> niche </a:t>
            </a:r>
            <a:r>
              <a:rPr lang="en-US" dirty="0" err="1">
                <a:latin typeface="Calibri"/>
                <a:ea typeface="Calibri"/>
                <a:cs typeface="Calibri"/>
              </a:rPr>
              <a:t>blijft</a:t>
            </a:r>
            <a:r>
              <a:rPr lang="en-US" dirty="0">
                <a:latin typeface="Calibri"/>
                <a:ea typeface="Calibri"/>
                <a:cs typeface="Calibri"/>
              </a:rPr>
              <a:t>, maar mainstream </a:t>
            </a:r>
            <a:r>
              <a:rPr lang="en-US" dirty="0" err="1">
                <a:latin typeface="Calibri"/>
                <a:ea typeface="Calibri"/>
                <a:cs typeface="Calibri"/>
              </a:rPr>
              <a:t>wordt</a:t>
            </a:r>
            <a:r>
              <a:rPr lang="en-US" dirty="0">
                <a:latin typeface="Calibri"/>
                <a:ea typeface="Calibri"/>
                <a:cs typeface="Calibri"/>
              </a:rPr>
              <a:t>. </a:t>
            </a:r>
          </a:p>
          <a:p>
            <a:br>
              <a:rPr lang="en-US" dirty="0">
                <a:latin typeface="Calibri"/>
                <a:ea typeface="Calibri"/>
                <a:cs typeface="Calibri"/>
              </a:rPr>
            </a:br>
            <a:r>
              <a:rPr lang="en-US" dirty="0">
                <a:latin typeface="Calibri"/>
                <a:ea typeface="Calibri"/>
                <a:cs typeface="Calibri"/>
              </a:rPr>
              <a:t>De </a:t>
            </a:r>
            <a:r>
              <a:rPr lang="en-US" dirty="0" err="1">
                <a:latin typeface="Calibri"/>
                <a:ea typeface="Calibri"/>
                <a:cs typeface="Calibri"/>
              </a:rPr>
              <a:t>voordelen</a:t>
            </a:r>
            <a:r>
              <a:rPr lang="en-US" dirty="0">
                <a:latin typeface="Calibri"/>
                <a:ea typeface="Calibri"/>
                <a:cs typeface="Calibri"/>
              </a:rPr>
              <a:t> </a:t>
            </a:r>
            <a:r>
              <a:rPr lang="en-US" dirty="0" err="1">
                <a:latin typeface="Calibri"/>
                <a:ea typeface="Calibri"/>
                <a:cs typeface="Calibri"/>
              </a:rPr>
              <a:t>zijn</a:t>
            </a:r>
            <a:r>
              <a:rPr lang="en-US" dirty="0">
                <a:latin typeface="Calibri"/>
                <a:ea typeface="Calibri"/>
                <a:cs typeface="Calibri"/>
              </a:rPr>
              <a:t> </a:t>
            </a:r>
            <a:r>
              <a:rPr lang="en-US" dirty="0" err="1">
                <a:latin typeface="Calibri"/>
                <a:ea typeface="Calibri"/>
                <a:cs typeface="Calibri"/>
              </a:rPr>
              <a:t>gigantische</a:t>
            </a:r>
            <a:r>
              <a:rPr lang="en-US" dirty="0">
                <a:latin typeface="Calibri"/>
                <a:ea typeface="Calibri"/>
                <a:cs typeface="Calibri"/>
              </a:rPr>
              <a:t> </a:t>
            </a:r>
            <a:r>
              <a:rPr lang="en-US" dirty="0" err="1">
                <a:latin typeface="Calibri"/>
                <a:ea typeface="Calibri"/>
                <a:cs typeface="Calibri"/>
              </a:rPr>
              <a:t>t.o.v</a:t>
            </a:r>
            <a:r>
              <a:rPr lang="en-US" dirty="0">
                <a:latin typeface="Calibri"/>
                <a:ea typeface="Calibri"/>
                <a:cs typeface="Calibri"/>
              </a:rPr>
              <a:t>. </a:t>
            </a:r>
            <a:r>
              <a:rPr lang="en-US" dirty="0" err="1">
                <a:latin typeface="Calibri"/>
                <a:ea typeface="Calibri"/>
                <a:cs typeface="Calibri"/>
              </a:rPr>
              <a:t>traditionele</a:t>
            </a:r>
            <a:r>
              <a:rPr lang="en-US" dirty="0">
                <a:latin typeface="Calibri"/>
                <a:ea typeface="Calibri"/>
                <a:cs typeface="Calibri"/>
              </a:rPr>
              <a:t> bouw. </a:t>
            </a:r>
          </a:p>
          <a:p>
            <a:br>
              <a:rPr lang="en-US" dirty="0">
                <a:latin typeface="Calibri"/>
                <a:ea typeface="Calibri"/>
                <a:cs typeface="Calibri"/>
              </a:rPr>
            </a:br>
            <a:r>
              <a:rPr lang="en-US" dirty="0" err="1">
                <a:latin typeface="Calibri"/>
                <a:ea typeface="Calibri"/>
                <a:cs typeface="Calibri"/>
              </a:rPr>
              <a:t>Wooncorporaties</a:t>
            </a:r>
            <a:r>
              <a:rPr lang="en-US" dirty="0">
                <a:latin typeface="Calibri"/>
                <a:ea typeface="Calibri"/>
                <a:cs typeface="Calibri"/>
              </a:rPr>
              <a:t>, </a:t>
            </a:r>
            <a:r>
              <a:rPr lang="en-US" dirty="0" err="1">
                <a:latin typeface="Calibri"/>
                <a:ea typeface="Calibri"/>
                <a:cs typeface="Calibri"/>
              </a:rPr>
              <a:t>Rijksoverheid</a:t>
            </a:r>
            <a:r>
              <a:rPr lang="en-US" dirty="0">
                <a:latin typeface="Calibri"/>
                <a:ea typeface="Calibri"/>
                <a:cs typeface="Calibri"/>
              </a:rPr>
              <a:t>, Provincie </a:t>
            </a:r>
            <a:r>
              <a:rPr lang="en-US" dirty="0" err="1">
                <a:latin typeface="Calibri"/>
                <a:ea typeface="Calibri"/>
                <a:cs typeface="Calibri"/>
              </a:rPr>
              <a:t>én</a:t>
            </a:r>
            <a:r>
              <a:rPr lang="en-US" dirty="0">
                <a:latin typeface="Calibri"/>
                <a:ea typeface="Calibri"/>
                <a:cs typeface="Calibri"/>
              </a:rPr>
              <a:t> </a:t>
            </a:r>
            <a:r>
              <a:rPr lang="en-US" dirty="0" err="1">
                <a:latin typeface="Calibri"/>
                <a:ea typeface="Calibri"/>
                <a:cs typeface="Calibri"/>
              </a:rPr>
              <a:t>gemeenten</a:t>
            </a:r>
            <a:r>
              <a:rPr lang="en-US" dirty="0">
                <a:latin typeface="Calibri"/>
                <a:ea typeface="Calibri"/>
                <a:cs typeface="Calibri"/>
              </a:rPr>
              <a:t> </a:t>
            </a:r>
            <a:r>
              <a:rPr lang="en-US" dirty="0" err="1">
                <a:latin typeface="Calibri"/>
                <a:ea typeface="Calibri"/>
                <a:cs typeface="Calibri"/>
              </a:rPr>
              <a:t>gaan</a:t>
            </a:r>
            <a:r>
              <a:rPr lang="en-US" dirty="0">
                <a:latin typeface="Calibri"/>
                <a:ea typeface="Calibri"/>
                <a:cs typeface="Calibri"/>
              </a:rPr>
              <a:t> steeds </a:t>
            </a:r>
            <a:r>
              <a:rPr lang="en-US" dirty="0" err="1">
                <a:latin typeface="Calibri"/>
                <a:ea typeface="Calibri"/>
                <a:cs typeface="Calibri"/>
              </a:rPr>
              <a:t>vaker</a:t>
            </a:r>
            <a:r>
              <a:rPr lang="en-US" dirty="0">
                <a:latin typeface="Calibri"/>
                <a:ea typeface="Calibri"/>
                <a:cs typeface="Calibri"/>
              </a:rPr>
              <a:t> biobased </a:t>
            </a:r>
            <a:r>
              <a:rPr lang="en-US" dirty="0" err="1">
                <a:latin typeface="Calibri"/>
                <a:ea typeface="Calibri"/>
                <a:cs typeface="Calibri"/>
              </a:rPr>
              <a:t>uitvragen</a:t>
            </a:r>
            <a:r>
              <a:rPr lang="en-US" dirty="0">
                <a:latin typeface="Calibri"/>
                <a:ea typeface="Calibri"/>
                <a:cs typeface="Calibri"/>
              </a:rPr>
              <a:t>. </a:t>
            </a:r>
          </a:p>
          <a:p>
            <a:br>
              <a:rPr lang="en-US" dirty="0">
                <a:latin typeface="Calibri"/>
                <a:ea typeface="Calibri"/>
                <a:cs typeface="Calibri"/>
              </a:rPr>
            </a:br>
            <a:r>
              <a:rPr lang="en-US" dirty="0">
                <a:latin typeface="Calibri"/>
                <a:ea typeface="Calibri"/>
                <a:cs typeface="Calibri"/>
              </a:rPr>
              <a:t>Bij eigen </a:t>
            </a:r>
            <a:r>
              <a:rPr lang="en-US" dirty="0" err="1">
                <a:latin typeface="Calibri"/>
                <a:ea typeface="Calibri"/>
                <a:cs typeface="Calibri"/>
              </a:rPr>
              <a:t>gronden</a:t>
            </a:r>
            <a:r>
              <a:rPr lang="en-US" dirty="0">
                <a:latin typeface="Calibri"/>
                <a:ea typeface="Calibri"/>
                <a:cs typeface="Calibri"/>
              </a:rPr>
              <a:t> </a:t>
            </a:r>
            <a:r>
              <a:rPr lang="en-US" dirty="0" err="1">
                <a:latin typeface="Calibri"/>
                <a:ea typeface="Calibri"/>
                <a:cs typeface="Calibri"/>
              </a:rPr>
              <a:t>gaat</a:t>
            </a:r>
            <a:r>
              <a:rPr lang="en-US" dirty="0">
                <a:latin typeface="Calibri"/>
                <a:ea typeface="Calibri"/>
                <a:cs typeface="Calibri"/>
              </a:rPr>
              <a:t> </a:t>
            </a:r>
            <a:r>
              <a:rPr lang="en-US" dirty="0" err="1">
                <a:latin typeface="Calibri"/>
                <a:ea typeface="Calibri"/>
                <a:cs typeface="Calibri"/>
              </a:rPr>
              <a:t>dit</a:t>
            </a:r>
            <a:r>
              <a:rPr lang="en-US" dirty="0">
                <a:latin typeface="Calibri"/>
                <a:ea typeface="Calibri"/>
                <a:cs typeface="Calibri"/>
              </a:rPr>
              <a:t> </a:t>
            </a:r>
            <a:r>
              <a:rPr lang="en-US" dirty="0" err="1">
                <a:latin typeface="Calibri"/>
                <a:ea typeface="Calibri"/>
                <a:cs typeface="Calibri"/>
              </a:rPr>
              <a:t>makkelijker</a:t>
            </a:r>
            <a:r>
              <a:rPr lang="en-US" dirty="0">
                <a:latin typeface="Calibri"/>
                <a:ea typeface="Calibri"/>
                <a:cs typeface="Calibri"/>
              </a:rPr>
              <a:t> dan </a:t>
            </a:r>
            <a:r>
              <a:rPr lang="en-US" dirty="0" err="1">
                <a:latin typeface="Calibri"/>
                <a:ea typeface="Calibri"/>
                <a:cs typeface="Calibri"/>
              </a:rPr>
              <a:t>bij</a:t>
            </a:r>
            <a:r>
              <a:rPr lang="en-US" dirty="0">
                <a:latin typeface="Calibri"/>
                <a:ea typeface="Calibri"/>
                <a:cs typeface="Calibri"/>
              </a:rPr>
              <a:t> </a:t>
            </a:r>
            <a:r>
              <a:rPr lang="en-US" dirty="0" err="1">
                <a:latin typeface="Calibri"/>
                <a:ea typeface="Calibri"/>
                <a:cs typeface="Calibri"/>
              </a:rPr>
              <a:t>gronden</a:t>
            </a:r>
            <a:r>
              <a:rPr lang="en-US" dirty="0">
                <a:latin typeface="Calibri"/>
                <a:ea typeface="Calibri"/>
                <a:cs typeface="Calibri"/>
              </a:rPr>
              <a:t> in particulier/</a:t>
            </a:r>
            <a:r>
              <a:rPr lang="en-US" dirty="0" err="1">
                <a:latin typeface="Calibri"/>
                <a:ea typeface="Calibri"/>
                <a:cs typeface="Calibri"/>
              </a:rPr>
              <a:t>projectontwikkelaar</a:t>
            </a:r>
            <a:r>
              <a:rPr lang="en-US" dirty="0">
                <a:latin typeface="Calibri"/>
                <a:ea typeface="Calibri"/>
                <a:cs typeface="Calibri"/>
              </a:rPr>
              <a:t> </a:t>
            </a:r>
            <a:r>
              <a:rPr lang="en-US" dirty="0" err="1">
                <a:latin typeface="Calibri"/>
                <a:ea typeface="Calibri"/>
                <a:cs typeface="Calibri"/>
              </a:rPr>
              <a:t>bezit</a:t>
            </a:r>
            <a:r>
              <a:rPr lang="en-US" dirty="0">
                <a:latin typeface="Calibri"/>
                <a:ea typeface="Calibri"/>
                <a:cs typeface="Calibri"/>
              </a:rPr>
              <a:t>, maar </a:t>
            </a:r>
            <a:r>
              <a:rPr lang="en-US" dirty="0" err="1">
                <a:latin typeface="Calibri"/>
                <a:ea typeface="Calibri"/>
                <a:cs typeface="Calibri"/>
              </a:rPr>
              <a:t>ook</a:t>
            </a:r>
            <a:r>
              <a:rPr lang="en-US" dirty="0">
                <a:latin typeface="Calibri"/>
                <a:ea typeface="Calibri"/>
                <a:cs typeface="Calibri"/>
              </a:rPr>
              <a:t> </a:t>
            </a:r>
            <a:r>
              <a:rPr lang="en-US" dirty="0" err="1">
                <a:latin typeface="Calibri"/>
                <a:ea typeface="Calibri"/>
                <a:cs typeface="Calibri"/>
              </a:rPr>
              <a:t>daar</a:t>
            </a:r>
            <a:r>
              <a:rPr lang="en-US" dirty="0">
                <a:latin typeface="Calibri"/>
                <a:ea typeface="Calibri"/>
                <a:cs typeface="Calibri"/>
              </a:rPr>
              <a:t> </a:t>
            </a:r>
            <a:r>
              <a:rPr lang="en-US" dirty="0" err="1">
                <a:latin typeface="Calibri"/>
                <a:ea typeface="Calibri"/>
                <a:cs typeface="Calibri"/>
              </a:rPr>
              <a:t>zien</a:t>
            </a:r>
            <a:r>
              <a:rPr lang="en-US" dirty="0">
                <a:latin typeface="Calibri"/>
                <a:ea typeface="Calibri"/>
                <a:cs typeface="Calibri"/>
              </a:rPr>
              <a:t> we </a:t>
            </a:r>
            <a:r>
              <a:rPr lang="en-US" dirty="0" err="1">
                <a:latin typeface="Calibri"/>
                <a:ea typeface="Calibri"/>
                <a:cs typeface="Calibri"/>
              </a:rPr>
              <a:t>verandering</a:t>
            </a:r>
            <a:r>
              <a:rPr lang="en-US" dirty="0">
                <a:latin typeface="Calibri"/>
                <a:ea typeface="Calibri"/>
                <a:cs typeface="Calibri"/>
              </a:rPr>
              <a:t>; </a:t>
            </a:r>
            <a:r>
              <a:rPr lang="en-US" dirty="0" err="1">
                <a:latin typeface="Calibri"/>
                <a:ea typeface="Calibri"/>
                <a:cs typeface="Calibri"/>
              </a:rPr>
              <a:t>beeldkwaliteitsplannen</a:t>
            </a:r>
            <a:r>
              <a:rPr lang="en-US" dirty="0">
                <a:latin typeface="Calibri"/>
                <a:ea typeface="Calibri"/>
                <a:cs typeface="Calibri"/>
              </a:rPr>
              <a:t> die </a:t>
            </a:r>
            <a:r>
              <a:rPr lang="en-US" dirty="0" err="1">
                <a:latin typeface="Calibri"/>
                <a:ea typeface="Calibri"/>
                <a:cs typeface="Calibri"/>
              </a:rPr>
              <a:t>worden</a:t>
            </a:r>
            <a:r>
              <a:rPr lang="en-US" dirty="0">
                <a:latin typeface="Calibri"/>
                <a:ea typeface="Calibri"/>
                <a:cs typeface="Calibri"/>
              </a:rPr>
              <a:t> </a:t>
            </a:r>
            <a:r>
              <a:rPr lang="en-US" dirty="0" err="1">
                <a:latin typeface="Calibri"/>
                <a:ea typeface="Calibri"/>
                <a:cs typeface="Calibri"/>
              </a:rPr>
              <a:t>aangepast</a:t>
            </a:r>
            <a:r>
              <a:rPr lang="en-US" dirty="0">
                <a:latin typeface="Calibri"/>
                <a:ea typeface="Calibri"/>
                <a:cs typeface="Calibri"/>
              </a:rPr>
              <a:t> </a:t>
            </a:r>
            <a:r>
              <a:rPr lang="en-US" dirty="0" err="1">
                <a:latin typeface="Calibri"/>
                <a:ea typeface="Calibri"/>
                <a:cs typeface="Calibri"/>
              </a:rPr>
              <a:t>zodat</a:t>
            </a:r>
            <a:r>
              <a:rPr lang="en-US" dirty="0">
                <a:latin typeface="Calibri"/>
                <a:ea typeface="Calibri"/>
                <a:cs typeface="Calibri"/>
              </a:rPr>
              <a:t> Biobased </a:t>
            </a:r>
            <a:r>
              <a:rPr lang="en-US" dirty="0" err="1">
                <a:latin typeface="Calibri"/>
                <a:ea typeface="Calibri"/>
                <a:cs typeface="Calibri"/>
              </a:rPr>
              <a:t>matereriaalgebruik</a:t>
            </a:r>
            <a:r>
              <a:rPr lang="en-US" dirty="0">
                <a:latin typeface="Calibri"/>
                <a:ea typeface="Calibri"/>
                <a:cs typeface="Calibri"/>
              </a:rPr>
              <a:t> </a:t>
            </a:r>
            <a:r>
              <a:rPr lang="en-US" dirty="0" err="1">
                <a:latin typeface="Calibri"/>
                <a:ea typeface="Calibri"/>
                <a:cs typeface="Calibri"/>
              </a:rPr>
              <a:t>gestimuleerd</a:t>
            </a:r>
            <a:r>
              <a:rPr lang="en-US" dirty="0">
                <a:latin typeface="Calibri"/>
                <a:ea typeface="Calibri"/>
                <a:cs typeface="Calibri"/>
              </a:rPr>
              <a:t> </a:t>
            </a:r>
            <a:r>
              <a:rPr lang="en-US" dirty="0" err="1">
                <a:latin typeface="Calibri"/>
                <a:ea typeface="Calibri"/>
                <a:cs typeface="Calibri"/>
              </a:rPr>
              <a:t>wordt</a:t>
            </a:r>
            <a:r>
              <a:rPr lang="en-US" dirty="0">
                <a:latin typeface="Calibri"/>
                <a:ea typeface="Calibri"/>
                <a:cs typeface="Calibri"/>
              </a:rPr>
              <a:t> of </a:t>
            </a:r>
            <a:r>
              <a:rPr lang="en-US" dirty="0" err="1">
                <a:latin typeface="Calibri"/>
                <a:ea typeface="Calibri"/>
                <a:cs typeface="Calibri"/>
              </a:rPr>
              <a:t>vanuit</a:t>
            </a:r>
            <a:r>
              <a:rPr lang="en-US" dirty="0">
                <a:latin typeface="Calibri"/>
                <a:ea typeface="Calibri"/>
                <a:cs typeface="Calibri"/>
              </a:rPr>
              <a:t> de </a:t>
            </a:r>
            <a:r>
              <a:rPr lang="en-US" dirty="0" err="1">
                <a:latin typeface="Calibri"/>
                <a:ea typeface="Calibri"/>
                <a:cs typeface="Calibri"/>
              </a:rPr>
              <a:t>Rijksoverheid</a:t>
            </a:r>
            <a:r>
              <a:rPr lang="en-US" dirty="0">
                <a:latin typeface="Calibri"/>
                <a:ea typeface="Calibri"/>
                <a:cs typeface="Calibri"/>
              </a:rPr>
              <a:t> die </a:t>
            </a:r>
            <a:r>
              <a:rPr lang="en-US" dirty="0" err="1">
                <a:latin typeface="Calibri"/>
                <a:ea typeface="Calibri"/>
                <a:cs typeface="Calibri"/>
              </a:rPr>
              <a:t>bijvoorbeeld</a:t>
            </a:r>
            <a:r>
              <a:rPr lang="en-US" dirty="0">
                <a:latin typeface="Calibri"/>
                <a:ea typeface="Calibri"/>
                <a:cs typeface="Calibri"/>
              </a:rPr>
              <a:t> </a:t>
            </a:r>
            <a:r>
              <a:rPr lang="en-US" dirty="0" err="1">
                <a:latin typeface="Calibri"/>
                <a:ea typeface="Calibri"/>
                <a:cs typeface="Calibri"/>
              </a:rPr>
              <a:t>nestgelegenheden</a:t>
            </a:r>
            <a:r>
              <a:rPr lang="en-US" dirty="0">
                <a:latin typeface="Calibri"/>
                <a:ea typeface="Calibri"/>
                <a:cs typeface="Calibri"/>
              </a:rPr>
              <a:t> </a:t>
            </a:r>
            <a:r>
              <a:rPr lang="en-US" dirty="0" err="1">
                <a:latin typeface="Calibri"/>
                <a:ea typeface="Calibri"/>
                <a:cs typeface="Calibri"/>
              </a:rPr>
              <a:t>voor</a:t>
            </a:r>
            <a:r>
              <a:rPr lang="en-US" dirty="0">
                <a:latin typeface="Calibri"/>
                <a:ea typeface="Calibri"/>
                <a:cs typeface="Calibri"/>
              </a:rPr>
              <a:t> </a:t>
            </a:r>
            <a:r>
              <a:rPr lang="en-US" dirty="0" err="1">
                <a:latin typeface="Calibri"/>
                <a:ea typeface="Calibri"/>
                <a:cs typeface="Calibri"/>
              </a:rPr>
              <a:t>bepaalde</a:t>
            </a:r>
            <a:r>
              <a:rPr lang="en-US" dirty="0">
                <a:latin typeface="Calibri"/>
                <a:ea typeface="Calibri"/>
                <a:cs typeface="Calibri"/>
              </a:rPr>
              <a:t> </a:t>
            </a:r>
            <a:r>
              <a:rPr lang="en-US" dirty="0" err="1">
                <a:latin typeface="Calibri"/>
                <a:ea typeface="Calibri"/>
                <a:cs typeface="Calibri"/>
              </a:rPr>
              <a:t>gebouwgebonden</a:t>
            </a:r>
            <a:r>
              <a:rPr lang="en-US" dirty="0">
                <a:latin typeface="Calibri"/>
                <a:ea typeface="Calibri"/>
                <a:cs typeface="Calibri"/>
              </a:rPr>
              <a:t> </a:t>
            </a:r>
            <a:r>
              <a:rPr lang="en-US" dirty="0" err="1">
                <a:latin typeface="Calibri"/>
                <a:ea typeface="Calibri"/>
                <a:cs typeface="Calibri"/>
              </a:rPr>
              <a:t>soorten</a:t>
            </a:r>
            <a:r>
              <a:rPr lang="en-US" dirty="0">
                <a:latin typeface="Calibri"/>
                <a:ea typeface="Calibri"/>
                <a:cs typeface="Calibri"/>
              </a:rPr>
              <a:t> </a:t>
            </a:r>
            <a:r>
              <a:rPr lang="en-US" dirty="0" err="1">
                <a:latin typeface="Calibri"/>
                <a:ea typeface="Calibri"/>
                <a:cs typeface="Calibri"/>
              </a:rPr>
              <a:t>verplicht</a:t>
            </a:r>
            <a:r>
              <a:rPr lang="en-US" dirty="0">
                <a:latin typeface="Calibri"/>
                <a:ea typeface="Calibri"/>
                <a:cs typeface="Calibri"/>
              </a:rPr>
              <a:t> </a:t>
            </a:r>
            <a:r>
              <a:rPr lang="en-US" dirty="0" err="1">
                <a:latin typeface="Calibri"/>
                <a:ea typeface="Calibri"/>
                <a:cs typeface="Calibri"/>
              </a:rPr>
              <a:t>gaat</a:t>
            </a:r>
            <a:r>
              <a:rPr lang="en-US" dirty="0">
                <a:latin typeface="Calibri"/>
                <a:ea typeface="Calibri"/>
                <a:cs typeface="Calibri"/>
              </a:rPr>
              <a:t> </a:t>
            </a:r>
            <a:r>
              <a:rPr lang="en-US" dirty="0" err="1">
                <a:latin typeface="Calibri"/>
                <a:ea typeface="Calibri"/>
                <a:cs typeface="Calibri"/>
              </a:rPr>
              <a:t>stellen</a:t>
            </a:r>
            <a:r>
              <a:rPr lang="en-US" dirty="0">
                <a:latin typeface="Calibri"/>
                <a:ea typeface="Calibri"/>
                <a:cs typeface="Calibri"/>
              </a:rPr>
              <a:t> in het BBL. </a:t>
            </a:r>
          </a:p>
          <a:p>
            <a:br>
              <a:rPr lang="en-US" dirty="0">
                <a:latin typeface="Calibri"/>
                <a:ea typeface="Calibri"/>
                <a:cs typeface="Calibri"/>
              </a:rPr>
            </a:br>
            <a:r>
              <a:rPr lang="en-US" dirty="0" err="1">
                <a:latin typeface="Calibri"/>
                <a:ea typeface="Calibri"/>
                <a:cs typeface="Calibri"/>
              </a:rPr>
              <a:t>Wij</a:t>
            </a:r>
            <a:r>
              <a:rPr lang="en-US" dirty="0">
                <a:latin typeface="Calibri"/>
                <a:ea typeface="Calibri"/>
                <a:cs typeface="Calibri"/>
              </a:rPr>
              <a:t> </a:t>
            </a:r>
            <a:r>
              <a:rPr lang="en-US" dirty="0" err="1">
                <a:latin typeface="Calibri"/>
                <a:ea typeface="Calibri"/>
                <a:cs typeface="Calibri"/>
              </a:rPr>
              <a:t>verwachten</a:t>
            </a:r>
            <a:r>
              <a:rPr lang="en-US" dirty="0">
                <a:latin typeface="Calibri"/>
                <a:ea typeface="Calibri"/>
                <a:cs typeface="Calibri"/>
              </a:rPr>
              <a:t> </a:t>
            </a:r>
            <a:r>
              <a:rPr lang="en-US" dirty="0" err="1">
                <a:latin typeface="Calibri"/>
                <a:ea typeface="Calibri"/>
                <a:cs typeface="Calibri"/>
              </a:rPr>
              <a:t>dat</a:t>
            </a:r>
            <a:r>
              <a:rPr lang="en-US" dirty="0">
                <a:latin typeface="Calibri"/>
                <a:ea typeface="Calibri"/>
                <a:cs typeface="Calibri"/>
              </a:rPr>
              <a:t> </a:t>
            </a:r>
            <a:r>
              <a:rPr lang="en-US" dirty="0" err="1">
                <a:latin typeface="Calibri"/>
                <a:ea typeface="Calibri"/>
                <a:cs typeface="Calibri"/>
              </a:rPr>
              <a:t>dit</a:t>
            </a:r>
            <a:r>
              <a:rPr lang="en-US" dirty="0">
                <a:latin typeface="Calibri"/>
                <a:ea typeface="Calibri"/>
                <a:cs typeface="Calibri"/>
              </a:rPr>
              <a:t> steeds </a:t>
            </a:r>
            <a:r>
              <a:rPr lang="en-US" dirty="0" err="1">
                <a:latin typeface="Calibri"/>
                <a:ea typeface="Calibri"/>
                <a:cs typeface="Calibri"/>
              </a:rPr>
              <a:t>verder</a:t>
            </a:r>
            <a:r>
              <a:rPr lang="en-US" dirty="0">
                <a:latin typeface="Calibri"/>
                <a:ea typeface="Calibri"/>
                <a:cs typeface="Calibri"/>
              </a:rPr>
              <a:t> </a:t>
            </a:r>
            <a:r>
              <a:rPr lang="en-US" dirty="0" err="1">
                <a:latin typeface="Calibri"/>
                <a:ea typeface="Calibri"/>
                <a:cs typeface="Calibri"/>
              </a:rPr>
              <a:t>zal</a:t>
            </a:r>
            <a:r>
              <a:rPr lang="en-US" dirty="0">
                <a:latin typeface="Calibri"/>
                <a:ea typeface="Calibri"/>
                <a:cs typeface="Calibri"/>
              </a:rPr>
              <a:t> </a:t>
            </a:r>
            <a:r>
              <a:rPr lang="en-US" dirty="0" err="1">
                <a:latin typeface="Calibri"/>
                <a:ea typeface="Calibri"/>
                <a:cs typeface="Calibri"/>
              </a:rPr>
              <a:t>gaan</a:t>
            </a:r>
            <a:r>
              <a:rPr lang="en-US" dirty="0">
                <a:latin typeface="Calibri"/>
                <a:ea typeface="Calibri"/>
                <a:cs typeface="Calibri"/>
              </a:rPr>
              <a:t> </a:t>
            </a:r>
            <a:r>
              <a:rPr lang="en-US" dirty="0" err="1">
                <a:latin typeface="Calibri"/>
                <a:ea typeface="Calibri"/>
                <a:cs typeface="Calibri"/>
              </a:rPr>
              <a:t>toenemen</a:t>
            </a:r>
            <a:r>
              <a:rPr lang="en-US" dirty="0">
                <a:latin typeface="Calibri"/>
                <a:ea typeface="Calibri"/>
                <a:cs typeface="Calibri"/>
              </a:rPr>
              <a:t>. </a:t>
            </a:r>
          </a:p>
          <a:p>
            <a:br>
              <a:rPr lang="en-US" dirty="0">
                <a:latin typeface="Calibri"/>
                <a:ea typeface="Calibri"/>
                <a:cs typeface="Calibri"/>
              </a:rPr>
            </a:br>
            <a:r>
              <a:rPr lang="en-US" dirty="0">
                <a:latin typeface="Calibri"/>
                <a:ea typeface="Calibri"/>
                <a:cs typeface="Calibri"/>
              </a:rPr>
              <a:t>Nu </a:t>
            </a:r>
            <a:r>
              <a:rPr lang="en-US" dirty="0" err="1">
                <a:latin typeface="Calibri"/>
                <a:ea typeface="Calibri"/>
                <a:cs typeface="Calibri"/>
              </a:rPr>
              <a:t>daar</a:t>
            </a:r>
            <a:r>
              <a:rPr lang="en-US" dirty="0">
                <a:latin typeface="Calibri"/>
                <a:ea typeface="Calibri"/>
                <a:cs typeface="Calibri"/>
              </a:rPr>
              <a:t> </a:t>
            </a:r>
            <a:r>
              <a:rPr lang="en-US" dirty="0" err="1">
                <a:latin typeface="Calibri"/>
                <a:ea typeface="Calibri"/>
                <a:cs typeface="Calibri"/>
              </a:rPr>
              <a:t>niet</a:t>
            </a:r>
            <a:r>
              <a:rPr lang="en-US" dirty="0">
                <a:latin typeface="Calibri"/>
                <a:ea typeface="Calibri"/>
                <a:cs typeface="Calibri"/>
              </a:rPr>
              <a:t> </a:t>
            </a:r>
            <a:r>
              <a:rPr lang="en-US" dirty="0" err="1">
                <a:latin typeface="Calibri"/>
                <a:ea typeface="Calibri"/>
                <a:cs typeface="Calibri"/>
              </a:rPr>
              <a:t>aan</a:t>
            </a:r>
            <a:r>
              <a:rPr lang="en-US" dirty="0">
                <a:latin typeface="Calibri"/>
                <a:ea typeface="Calibri"/>
                <a:cs typeface="Calibri"/>
              </a:rPr>
              <a:t> </a:t>
            </a:r>
            <a:r>
              <a:rPr lang="en-US" dirty="0" err="1">
                <a:latin typeface="Calibri"/>
                <a:ea typeface="Calibri"/>
                <a:cs typeface="Calibri"/>
              </a:rPr>
              <a:t>meedoen</a:t>
            </a:r>
            <a:r>
              <a:rPr lang="en-US" dirty="0">
                <a:latin typeface="Calibri"/>
                <a:ea typeface="Calibri"/>
                <a:cs typeface="Calibri"/>
              </a:rPr>
              <a:t> of </a:t>
            </a:r>
            <a:r>
              <a:rPr lang="en-US" dirty="0" err="1">
                <a:latin typeface="Calibri"/>
                <a:ea typeface="Calibri"/>
                <a:cs typeface="Calibri"/>
              </a:rPr>
              <a:t>voorbereidingen</a:t>
            </a:r>
            <a:r>
              <a:rPr lang="en-US" dirty="0">
                <a:latin typeface="Calibri"/>
                <a:ea typeface="Calibri"/>
                <a:cs typeface="Calibri"/>
              </a:rPr>
              <a:t> </a:t>
            </a:r>
            <a:r>
              <a:rPr lang="en-US" dirty="0" err="1">
                <a:latin typeface="Calibri"/>
                <a:ea typeface="Calibri"/>
                <a:cs typeface="Calibri"/>
              </a:rPr>
              <a:t>hiervoor</a:t>
            </a:r>
            <a:r>
              <a:rPr lang="en-US" dirty="0">
                <a:latin typeface="Calibri"/>
                <a:ea typeface="Calibri"/>
                <a:cs typeface="Calibri"/>
              </a:rPr>
              <a:t> </a:t>
            </a:r>
            <a:r>
              <a:rPr lang="en-US" dirty="0" err="1">
                <a:latin typeface="Calibri"/>
                <a:ea typeface="Calibri"/>
                <a:cs typeface="Calibri"/>
              </a:rPr>
              <a:t>treffen</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er </a:t>
            </a:r>
            <a:r>
              <a:rPr lang="en-US" dirty="0" err="1">
                <a:latin typeface="Calibri"/>
                <a:ea typeface="Calibri"/>
                <a:cs typeface="Calibri"/>
              </a:rPr>
              <a:t>voor</a:t>
            </a:r>
            <a:r>
              <a:rPr lang="en-US" dirty="0">
                <a:latin typeface="Calibri"/>
                <a:ea typeface="Calibri"/>
                <a:cs typeface="Calibri"/>
              </a:rPr>
              <a:t> </a:t>
            </a:r>
            <a:r>
              <a:rPr lang="en-US" dirty="0" err="1">
                <a:latin typeface="Calibri"/>
                <a:ea typeface="Calibri"/>
                <a:cs typeface="Calibri"/>
              </a:rPr>
              <a:t>zorgen</a:t>
            </a:r>
            <a:r>
              <a:rPr lang="en-US" dirty="0">
                <a:latin typeface="Calibri"/>
                <a:ea typeface="Calibri"/>
                <a:cs typeface="Calibri"/>
              </a:rPr>
              <a:t> </a:t>
            </a:r>
            <a:r>
              <a:rPr lang="en-US" dirty="0" err="1">
                <a:latin typeface="Calibri"/>
                <a:ea typeface="Calibri"/>
                <a:cs typeface="Calibri"/>
              </a:rPr>
              <a:t>dat</a:t>
            </a:r>
            <a:r>
              <a:rPr lang="en-US" dirty="0">
                <a:latin typeface="Calibri"/>
                <a:ea typeface="Calibri"/>
                <a:cs typeface="Calibri"/>
              </a:rPr>
              <a:t> u het </a:t>
            </a:r>
            <a:r>
              <a:rPr lang="en-US" dirty="0" err="1">
                <a:latin typeface="Calibri"/>
                <a:ea typeface="Calibri"/>
                <a:cs typeface="Calibri"/>
              </a:rPr>
              <a:t>risico</a:t>
            </a:r>
            <a:r>
              <a:rPr lang="en-US" dirty="0">
                <a:latin typeface="Calibri"/>
                <a:ea typeface="Calibri"/>
                <a:cs typeface="Calibri"/>
              </a:rPr>
              <a:t> </a:t>
            </a:r>
            <a:r>
              <a:rPr lang="en-US" dirty="0" err="1">
                <a:latin typeface="Calibri"/>
                <a:ea typeface="Calibri"/>
                <a:cs typeface="Calibri"/>
              </a:rPr>
              <a:t>loopt</a:t>
            </a:r>
            <a:r>
              <a:rPr lang="en-US" dirty="0">
                <a:latin typeface="Calibri"/>
                <a:ea typeface="Calibri"/>
                <a:cs typeface="Calibri"/>
              </a:rPr>
              <a:t> om in de </a:t>
            </a:r>
            <a:r>
              <a:rPr lang="en-US" dirty="0" err="1">
                <a:latin typeface="Calibri"/>
                <a:ea typeface="Calibri"/>
                <a:cs typeface="Calibri"/>
              </a:rPr>
              <a:t>toekomst</a:t>
            </a:r>
            <a:r>
              <a:rPr lang="en-US" dirty="0">
                <a:latin typeface="Calibri"/>
                <a:ea typeface="Calibri"/>
                <a:cs typeface="Calibri"/>
              </a:rPr>
              <a:t> </a:t>
            </a:r>
            <a:r>
              <a:rPr lang="en-US" dirty="0" err="1">
                <a:latin typeface="Calibri"/>
                <a:ea typeface="Calibri"/>
                <a:cs typeface="Calibri"/>
              </a:rPr>
              <a:t>niet</a:t>
            </a:r>
            <a:r>
              <a:rPr lang="en-US" dirty="0">
                <a:latin typeface="Calibri"/>
                <a:ea typeface="Calibri"/>
                <a:cs typeface="Calibri"/>
              </a:rPr>
              <a:t> </a:t>
            </a:r>
            <a:r>
              <a:rPr lang="en-US" dirty="0" err="1">
                <a:latin typeface="Calibri"/>
                <a:ea typeface="Calibri"/>
                <a:cs typeface="Calibri"/>
              </a:rPr>
              <a:t>meer</a:t>
            </a:r>
            <a:r>
              <a:rPr lang="en-US" dirty="0">
                <a:latin typeface="Calibri"/>
                <a:ea typeface="Calibri"/>
                <a:cs typeface="Calibri"/>
              </a:rPr>
              <a:t> mee </a:t>
            </a:r>
            <a:r>
              <a:rPr lang="en-US" dirty="0" err="1">
                <a:latin typeface="Calibri"/>
                <a:ea typeface="Calibri"/>
                <a:cs typeface="Calibri"/>
              </a:rPr>
              <a:t>te</a:t>
            </a:r>
            <a:r>
              <a:rPr lang="en-US" dirty="0">
                <a:latin typeface="Calibri"/>
                <a:ea typeface="Calibri"/>
                <a:cs typeface="Calibri"/>
              </a:rPr>
              <a:t> </a:t>
            </a:r>
            <a:r>
              <a:rPr lang="en-US" dirty="0" err="1">
                <a:latin typeface="Calibri"/>
                <a:ea typeface="Calibri"/>
                <a:cs typeface="Calibri"/>
              </a:rPr>
              <a:t>kunnen</a:t>
            </a:r>
            <a:r>
              <a:rPr lang="en-US" dirty="0">
                <a:latin typeface="Calibri"/>
                <a:ea typeface="Calibri"/>
                <a:cs typeface="Calibri"/>
              </a:rPr>
              <a:t> </a:t>
            </a:r>
            <a:r>
              <a:rPr lang="en-US" dirty="0" err="1">
                <a:latin typeface="Calibri"/>
                <a:ea typeface="Calibri"/>
                <a:cs typeface="Calibri"/>
              </a:rPr>
              <a:t>doen</a:t>
            </a:r>
            <a:r>
              <a:rPr lang="en-US" dirty="0">
                <a:latin typeface="Calibri"/>
                <a:ea typeface="Calibri"/>
                <a:cs typeface="Calibri"/>
              </a:rPr>
              <a:t>. </a:t>
            </a:r>
            <a:br>
              <a:rPr lang="en-US" dirty="0">
                <a:latin typeface="Calibri"/>
                <a:ea typeface="Calibri"/>
                <a:cs typeface="Calibri"/>
              </a:rPr>
            </a:br>
            <a:r>
              <a:rPr lang="en-US" dirty="0" err="1">
                <a:latin typeface="Calibri"/>
                <a:ea typeface="Calibri"/>
                <a:cs typeface="Calibri"/>
              </a:rPr>
              <a:t>Kortom</a:t>
            </a:r>
            <a:r>
              <a:rPr lang="en-US" dirty="0">
                <a:latin typeface="Calibri"/>
                <a:ea typeface="Calibri"/>
                <a:cs typeface="Calibri"/>
              </a:rPr>
              <a:t>; het </a:t>
            </a:r>
            <a:r>
              <a:rPr lang="en-US" dirty="0" err="1">
                <a:latin typeface="Calibri"/>
                <a:ea typeface="Calibri"/>
                <a:cs typeface="Calibri"/>
              </a:rPr>
              <a:t>niet</a:t>
            </a:r>
            <a:r>
              <a:rPr lang="en-US" dirty="0">
                <a:latin typeface="Calibri"/>
                <a:ea typeface="Calibri"/>
                <a:cs typeface="Calibri"/>
              </a:rPr>
              <a:t> </a:t>
            </a:r>
            <a:r>
              <a:rPr lang="en-US" dirty="0" err="1">
                <a:latin typeface="Calibri"/>
                <a:ea typeface="Calibri"/>
                <a:cs typeface="Calibri"/>
              </a:rPr>
              <a:t>meegaan</a:t>
            </a:r>
            <a:r>
              <a:rPr lang="en-US" dirty="0">
                <a:latin typeface="Calibri"/>
                <a:ea typeface="Calibri"/>
                <a:cs typeface="Calibri"/>
              </a:rPr>
              <a:t> in </a:t>
            </a:r>
            <a:r>
              <a:rPr lang="en-US" dirty="0" err="1">
                <a:latin typeface="Calibri"/>
                <a:ea typeface="Calibri"/>
                <a:cs typeface="Calibri"/>
              </a:rPr>
              <a:t>deze</a:t>
            </a:r>
            <a:r>
              <a:rPr lang="en-US" dirty="0">
                <a:latin typeface="Calibri"/>
                <a:ea typeface="Calibri"/>
                <a:cs typeface="Calibri"/>
              </a:rPr>
              <a:t> ontwikkeling </a:t>
            </a:r>
            <a:r>
              <a:rPr lang="en-US" dirty="0" err="1">
                <a:latin typeface="Calibri"/>
                <a:ea typeface="Calibri"/>
                <a:cs typeface="Calibri"/>
              </a:rPr>
              <a:t>zorgt</a:t>
            </a:r>
            <a:r>
              <a:rPr lang="en-US" dirty="0">
                <a:latin typeface="Calibri"/>
                <a:ea typeface="Calibri"/>
                <a:cs typeface="Calibri"/>
              </a:rPr>
              <a:t> </a:t>
            </a:r>
            <a:r>
              <a:rPr lang="en-US" dirty="0" err="1">
                <a:latin typeface="Calibri"/>
                <a:ea typeface="Calibri"/>
                <a:cs typeface="Calibri"/>
              </a:rPr>
              <a:t>voor</a:t>
            </a:r>
            <a:r>
              <a:rPr lang="en-US" dirty="0">
                <a:latin typeface="Calibri"/>
                <a:ea typeface="Calibri"/>
                <a:cs typeface="Calibri"/>
              </a:rPr>
              <a:t> </a:t>
            </a:r>
            <a:r>
              <a:rPr lang="en-US" dirty="0" err="1">
                <a:latin typeface="Calibri"/>
                <a:ea typeface="Calibri"/>
                <a:cs typeface="Calibri"/>
              </a:rPr>
              <a:t>een</a:t>
            </a:r>
            <a:r>
              <a:rPr lang="en-US" dirty="0">
                <a:latin typeface="Calibri"/>
                <a:ea typeface="Calibri"/>
                <a:cs typeface="Calibri"/>
              </a:rPr>
              <a:t> </a:t>
            </a:r>
            <a:r>
              <a:rPr lang="en-US" dirty="0" err="1">
                <a:latin typeface="Calibri"/>
                <a:ea typeface="Calibri"/>
                <a:cs typeface="Calibri"/>
              </a:rPr>
              <a:t>continuïteitsrisico</a:t>
            </a:r>
            <a:r>
              <a:rPr lang="en-US" dirty="0">
                <a:latin typeface="Calibri"/>
                <a:ea typeface="Calibri"/>
                <a:cs typeface="Calibri"/>
              </a:rPr>
              <a:t> </a:t>
            </a:r>
            <a:r>
              <a:rPr lang="en-US" dirty="0" err="1">
                <a:latin typeface="Calibri"/>
                <a:ea typeface="Calibri"/>
                <a:cs typeface="Calibri"/>
              </a:rPr>
              <a:t>voor</a:t>
            </a:r>
            <a:r>
              <a:rPr lang="en-US" dirty="0">
                <a:latin typeface="Calibri"/>
                <a:ea typeface="Calibri"/>
                <a:cs typeface="Calibri"/>
              </a:rPr>
              <a:t> </a:t>
            </a:r>
            <a:r>
              <a:rPr lang="en-US" dirty="0" err="1">
                <a:latin typeface="Calibri"/>
                <a:ea typeface="Calibri"/>
                <a:cs typeface="Calibri"/>
              </a:rPr>
              <a:t>uw</a:t>
            </a:r>
            <a:r>
              <a:rPr lang="en-US" dirty="0">
                <a:latin typeface="Calibri"/>
                <a:ea typeface="Calibri"/>
                <a:cs typeface="Calibri"/>
              </a:rPr>
              <a:t> </a:t>
            </a:r>
            <a:r>
              <a:rPr lang="en-US" dirty="0" err="1">
                <a:latin typeface="Calibri"/>
                <a:ea typeface="Calibri"/>
                <a:cs typeface="Calibri"/>
              </a:rPr>
              <a:t>bedrijf</a:t>
            </a:r>
            <a:r>
              <a:rPr lang="en-US" dirty="0">
                <a:latin typeface="Calibri"/>
                <a:ea typeface="Calibri"/>
                <a:cs typeface="Calibri"/>
              </a:rPr>
              <a:t>! </a:t>
            </a:r>
            <a:endParaRPr lang="en-US" dirty="0"/>
          </a:p>
        </p:txBody>
      </p:sp>
      <p:sp>
        <p:nvSpPr>
          <p:cNvPr id="4" name="Slide Number Placeholder 3"/>
          <p:cNvSpPr>
            <a:spLocks noGrp="1"/>
          </p:cNvSpPr>
          <p:nvPr>
            <p:ph type="sldNum" sz="quarter" idx="5"/>
          </p:nvPr>
        </p:nvSpPr>
        <p:spPr/>
        <p:txBody>
          <a:bodyPr/>
          <a:lstStyle/>
          <a:p>
            <a:fld id="{F286DBA5-9CA9-4563-A7A7-39A954E3F04B}" type="slidenum">
              <a:rPr lang="nl-NL" smtClean="0"/>
              <a:t>16</a:t>
            </a:fld>
            <a:endParaRPr lang="nl-NL"/>
          </a:p>
        </p:txBody>
      </p:sp>
    </p:spTree>
    <p:extLst>
      <p:ext uri="{BB962C8B-B14F-4D97-AF65-F5344CB8AC3E}">
        <p14:creationId xmlns:p14="http://schemas.microsoft.com/office/powerpoint/2010/main" val="3693823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286DBA5-9CA9-4563-A7A7-39A954E3F04B}" type="slidenum">
              <a:rPr lang="nl-NL" smtClean="0"/>
              <a:t>17</a:t>
            </a:fld>
            <a:endParaRPr lang="nl-NL"/>
          </a:p>
        </p:txBody>
      </p:sp>
    </p:spTree>
    <p:extLst>
      <p:ext uri="{BB962C8B-B14F-4D97-AF65-F5344CB8AC3E}">
        <p14:creationId xmlns:p14="http://schemas.microsoft.com/office/powerpoint/2010/main" val="390042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286DBA5-9CA9-4563-A7A7-39A954E3F04B}" type="slidenum">
              <a:rPr lang="nl-NL" smtClean="0"/>
              <a:t>2</a:t>
            </a:fld>
            <a:endParaRPr lang="nl-NL"/>
          </a:p>
        </p:txBody>
      </p:sp>
    </p:spTree>
    <p:extLst>
      <p:ext uri="{BB962C8B-B14F-4D97-AF65-F5344CB8AC3E}">
        <p14:creationId xmlns:p14="http://schemas.microsoft.com/office/powerpoint/2010/main" val="55063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Biobased </a:t>
            </a:r>
            <a:r>
              <a:rPr lang="en-US" dirty="0" err="1"/>
              <a:t>bouwen</a:t>
            </a:r>
            <a:r>
              <a:rPr lang="en-US" dirty="0"/>
              <a:t> is een duurzame bouwmethode waarbij gebruik wordt gemaakt van natuurlijke en </a:t>
            </a:r>
            <a:r>
              <a:rPr lang="en-US" dirty="0" err="1"/>
              <a:t>hernieuwbare</a:t>
            </a:r>
            <a:r>
              <a:rPr lang="en-US" dirty="0"/>
              <a:t> </a:t>
            </a:r>
            <a:r>
              <a:rPr lang="en-US" dirty="0" err="1"/>
              <a:t>materialen</a:t>
            </a:r>
            <a:r>
              <a:rPr lang="en-US" dirty="0"/>
              <a:t>.</a:t>
            </a:r>
          </a:p>
          <a:p>
            <a:endParaRPr lang="en-US" dirty="0"/>
          </a:p>
          <a:p>
            <a:r>
              <a:rPr lang="en-US" dirty="0" err="1"/>
              <a:t>Materialen</a:t>
            </a:r>
            <a:r>
              <a:rPr lang="en-US" dirty="0"/>
              <a:t>: Biobased </a:t>
            </a:r>
            <a:r>
              <a:rPr lang="en-US" dirty="0" err="1"/>
              <a:t>bouwen</a:t>
            </a:r>
            <a:r>
              <a:rPr lang="en-US" dirty="0"/>
              <a:t> </a:t>
            </a:r>
            <a:r>
              <a:rPr lang="en-US" dirty="0" err="1"/>
              <a:t>maakt</a:t>
            </a:r>
            <a:r>
              <a:rPr lang="en-US" dirty="0"/>
              <a:t> </a:t>
            </a:r>
            <a:r>
              <a:rPr lang="en-US" dirty="0" err="1"/>
              <a:t>gebruik</a:t>
            </a:r>
            <a:r>
              <a:rPr lang="en-US" dirty="0"/>
              <a:t> van </a:t>
            </a:r>
            <a:r>
              <a:rPr lang="en-US" dirty="0" err="1"/>
              <a:t>materialen</a:t>
            </a:r>
            <a:r>
              <a:rPr lang="en-US" dirty="0"/>
              <a:t> die </a:t>
            </a:r>
            <a:r>
              <a:rPr lang="en-US" dirty="0" err="1"/>
              <a:t>afkomstig</a:t>
            </a:r>
            <a:r>
              <a:rPr lang="en-US" dirty="0"/>
              <a:t> </a:t>
            </a:r>
            <a:r>
              <a:rPr lang="en-US" dirty="0" err="1"/>
              <a:t>zijn</a:t>
            </a:r>
            <a:r>
              <a:rPr lang="en-US" dirty="0"/>
              <a:t> van </a:t>
            </a:r>
            <a:r>
              <a:rPr lang="en-US" dirty="0" err="1"/>
              <a:t>planten</a:t>
            </a:r>
            <a:r>
              <a:rPr lang="en-US" dirty="0"/>
              <a:t>, </a:t>
            </a:r>
            <a:r>
              <a:rPr lang="en-US" dirty="0" err="1"/>
              <a:t>dieren</a:t>
            </a:r>
            <a:r>
              <a:rPr lang="en-US" dirty="0"/>
              <a:t> of micro-</a:t>
            </a:r>
            <a:r>
              <a:rPr lang="en-US" dirty="0" err="1"/>
              <a:t>organismen</a:t>
            </a:r>
            <a:r>
              <a:rPr lang="en-US" dirty="0"/>
              <a:t>. </a:t>
            </a:r>
            <a:r>
              <a:rPr lang="en-US" dirty="0" err="1"/>
              <a:t>Voorbeelden</a:t>
            </a:r>
            <a:r>
              <a:rPr lang="en-US" dirty="0"/>
              <a:t> </a:t>
            </a:r>
            <a:r>
              <a:rPr lang="en-US" dirty="0" err="1"/>
              <a:t>zijn</a:t>
            </a:r>
            <a:r>
              <a:rPr lang="en-US" dirty="0"/>
              <a:t> </a:t>
            </a:r>
            <a:r>
              <a:rPr lang="en-US" dirty="0" err="1"/>
              <a:t>hout</a:t>
            </a:r>
            <a:r>
              <a:rPr lang="en-US" dirty="0"/>
              <a:t>, </a:t>
            </a:r>
            <a:r>
              <a:rPr lang="en-US" dirty="0" err="1"/>
              <a:t>hennep</a:t>
            </a:r>
            <a:r>
              <a:rPr lang="en-US" dirty="0"/>
              <a:t>, </a:t>
            </a:r>
            <a:r>
              <a:rPr lang="en-US" dirty="0" err="1"/>
              <a:t>stro</a:t>
            </a:r>
            <a:r>
              <a:rPr lang="en-US" dirty="0"/>
              <a:t>, </a:t>
            </a:r>
            <a:r>
              <a:rPr lang="en-US" dirty="0" err="1"/>
              <a:t>vlas</a:t>
            </a:r>
            <a:r>
              <a:rPr lang="en-US" dirty="0"/>
              <a:t>, </a:t>
            </a:r>
            <a:r>
              <a:rPr lang="en-US" dirty="0" err="1"/>
              <a:t>bamboe</a:t>
            </a:r>
            <a:r>
              <a:rPr lang="en-US" dirty="0"/>
              <a:t>, </a:t>
            </a:r>
            <a:r>
              <a:rPr lang="en-US" dirty="0" err="1"/>
              <a:t>schapenwol</a:t>
            </a:r>
            <a:r>
              <a:rPr lang="en-US" dirty="0"/>
              <a:t> en mycelium (</a:t>
            </a:r>
            <a:r>
              <a:rPr lang="en-US" dirty="0" err="1"/>
              <a:t>schimmeldraden</a:t>
            </a:r>
            <a:r>
              <a:rPr lang="en-US" dirty="0"/>
              <a:t> van </a:t>
            </a:r>
            <a:r>
              <a:rPr lang="en-US" dirty="0" err="1"/>
              <a:t>paddenstoelen</a:t>
            </a:r>
            <a:r>
              <a:rPr lang="en-US" dirty="0"/>
              <a:t>).</a:t>
            </a:r>
          </a:p>
          <a:p>
            <a:endParaRPr lang="en-US" dirty="0"/>
          </a:p>
          <a:p>
            <a:r>
              <a:rPr lang="en-US" dirty="0" err="1"/>
              <a:t>Hernieuwbaarheid</a:t>
            </a:r>
            <a:r>
              <a:rPr lang="en-US" dirty="0"/>
              <a:t>: De </a:t>
            </a:r>
            <a:r>
              <a:rPr lang="en-US" dirty="0" err="1"/>
              <a:t>gebruikte</a:t>
            </a:r>
            <a:r>
              <a:rPr lang="en-US" dirty="0"/>
              <a:t> </a:t>
            </a:r>
            <a:r>
              <a:rPr lang="en-US" dirty="0" err="1"/>
              <a:t>materialen</a:t>
            </a:r>
            <a:r>
              <a:rPr lang="en-US" dirty="0"/>
              <a:t> </a:t>
            </a:r>
            <a:r>
              <a:rPr lang="en-US" dirty="0" err="1"/>
              <a:t>kunnen</a:t>
            </a:r>
            <a:r>
              <a:rPr lang="en-US" dirty="0"/>
              <a:t> </a:t>
            </a:r>
            <a:r>
              <a:rPr lang="en-US" dirty="0" err="1"/>
              <a:t>binnen</a:t>
            </a:r>
            <a:r>
              <a:rPr lang="en-US" dirty="0"/>
              <a:t> </a:t>
            </a:r>
            <a:r>
              <a:rPr lang="en-US" dirty="0" err="1"/>
              <a:t>een</a:t>
            </a:r>
            <a:r>
              <a:rPr lang="en-US" dirty="0"/>
              <a:t> </a:t>
            </a:r>
            <a:r>
              <a:rPr lang="en-US" dirty="0" err="1"/>
              <a:t>relatief</a:t>
            </a:r>
            <a:r>
              <a:rPr lang="en-US" dirty="0"/>
              <a:t> </a:t>
            </a:r>
            <a:r>
              <a:rPr lang="en-US" dirty="0" err="1"/>
              <a:t>korte</a:t>
            </a:r>
            <a:r>
              <a:rPr lang="en-US" dirty="0"/>
              <a:t> </a:t>
            </a:r>
            <a:r>
              <a:rPr lang="en-US" dirty="0" err="1"/>
              <a:t>tijd</a:t>
            </a:r>
            <a:r>
              <a:rPr lang="en-US" dirty="0"/>
              <a:t> (</a:t>
            </a:r>
            <a:r>
              <a:rPr lang="en-US" dirty="0" err="1"/>
              <a:t>meestal</a:t>
            </a:r>
            <a:r>
              <a:rPr lang="en-US" dirty="0"/>
              <a:t> </a:t>
            </a:r>
            <a:r>
              <a:rPr lang="en-US" dirty="0" err="1"/>
              <a:t>binnen</a:t>
            </a:r>
            <a:r>
              <a:rPr lang="en-US" dirty="0"/>
              <a:t> 100 </a:t>
            </a:r>
            <a:r>
              <a:rPr lang="en-US" dirty="0" err="1"/>
              <a:t>jaar</a:t>
            </a:r>
            <a:r>
              <a:rPr lang="en-US" dirty="0"/>
              <a:t>) </a:t>
            </a:r>
            <a:r>
              <a:rPr lang="en-US" dirty="0" err="1"/>
              <a:t>opnieuw</a:t>
            </a:r>
            <a:r>
              <a:rPr lang="en-US" dirty="0"/>
              <a:t> </a:t>
            </a:r>
            <a:r>
              <a:rPr lang="en-US" dirty="0" err="1"/>
              <a:t>groeien</a:t>
            </a:r>
            <a:r>
              <a:rPr lang="en-US" dirty="0"/>
              <a:t> en </a:t>
            </a:r>
            <a:r>
              <a:rPr lang="en-US" dirty="0" err="1"/>
              <a:t>geoogst</a:t>
            </a:r>
            <a:r>
              <a:rPr lang="en-US" dirty="0"/>
              <a:t> </a:t>
            </a:r>
            <a:r>
              <a:rPr lang="en-US" dirty="0" err="1"/>
              <a:t>worden</a:t>
            </a:r>
            <a:r>
              <a:rPr lang="en-US" dirty="0"/>
              <a:t>, wat </a:t>
            </a:r>
            <a:r>
              <a:rPr lang="en-US" dirty="0" err="1"/>
              <a:t>bijdraagt</a:t>
            </a:r>
            <a:r>
              <a:rPr lang="en-US" dirty="0"/>
              <a:t> </a:t>
            </a:r>
            <a:r>
              <a:rPr lang="en-US" dirty="0" err="1"/>
              <a:t>aan</a:t>
            </a:r>
            <a:r>
              <a:rPr lang="en-US" dirty="0"/>
              <a:t> </a:t>
            </a:r>
            <a:r>
              <a:rPr lang="en-US" dirty="0" err="1"/>
              <a:t>een</a:t>
            </a:r>
            <a:r>
              <a:rPr lang="en-US" dirty="0"/>
              <a:t> </a:t>
            </a:r>
            <a:r>
              <a:rPr lang="en-US" dirty="0" err="1"/>
              <a:t>circulaire</a:t>
            </a:r>
            <a:r>
              <a:rPr lang="en-US" dirty="0"/>
              <a:t> </a:t>
            </a:r>
            <a:r>
              <a:rPr lang="en-US" dirty="0" err="1"/>
              <a:t>economie</a:t>
            </a:r>
            <a:r>
              <a:rPr lang="en-US" dirty="0"/>
              <a:t>.</a:t>
            </a:r>
          </a:p>
          <a:p>
            <a:endParaRPr lang="en-US" dirty="0"/>
          </a:p>
          <a:p>
            <a:r>
              <a:rPr lang="en-US" dirty="0"/>
              <a:t>Milieu-impact: Biobased </a:t>
            </a:r>
            <a:r>
              <a:rPr lang="en-US" dirty="0" err="1"/>
              <a:t>materialen</a:t>
            </a:r>
            <a:r>
              <a:rPr lang="en-US" dirty="0"/>
              <a:t> </a:t>
            </a:r>
            <a:r>
              <a:rPr lang="en-US" dirty="0" err="1"/>
              <a:t>hebben</a:t>
            </a:r>
            <a:r>
              <a:rPr lang="en-US" dirty="0"/>
              <a:t> </a:t>
            </a:r>
            <a:r>
              <a:rPr lang="en-US" dirty="0" err="1"/>
              <a:t>vaak</a:t>
            </a:r>
            <a:r>
              <a:rPr lang="en-US" dirty="0"/>
              <a:t> </a:t>
            </a:r>
            <a:r>
              <a:rPr lang="en-US" dirty="0" err="1"/>
              <a:t>een</a:t>
            </a:r>
            <a:r>
              <a:rPr lang="en-US" dirty="0"/>
              <a:t> </a:t>
            </a:r>
            <a:r>
              <a:rPr lang="en-US" dirty="0" err="1"/>
              <a:t>lagere</a:t>
            </a:r>
            <a:r>
              <a:rPr lang="en-US" dirty="0"/>
              <a:t> CO2-uitstoot in </a:t>
            </a:r>
            <a:r>
              <a:rPr lang="en-US" dirty="0" err="1"/>
              <a:t>vergelijking</a:t>
            </a:r>
            <a:r>
              <a:rPr lang="en-US" dirty="0"/>
              <a:t> met </a:t>
            </a:r>
            <a:r>
              <a:rPr lang="en-US" dirty="0" err="1"/>
              <a:t>traditionele</a:t>
            </a:r>
            <a:r>
              <a:rPr lang="en-US" dirty="0"/>
              <a:t> </a:t>
            </a:r>
            <a:r>
              <a:rPr lang="en-US" dirty="0" err="1"/>
              <a:t>bouwmaterialen</a:t>
            </a:r>
            <a:r>
              <a:rPr lang="en-US" dirty="0"/>
              <a:t> </a:t>
            </a:r>
            <a:r>
              <a:rPr lang="en-US" dirty="0" err="1"/>
              <a:t>zoals</a:t>
            </a:r>
            <a:r>
              <a:rPr lang="en-US" dirty="0"/>
              <a:t> </a:t>
            </a:r>
            <a:r>
              <a:rPr lang="en-US" dirty="0" err="1"/>
              <a:t>beton</a:t>
            </a:r>
            <a:r>
              <a:rPr lang="en-US" dirty="0"/>
              <a:t> </a:t>
            </a:r>
            <a:r>
              <a:rPr lang="en-US" dirty="0" err="1"/>
              <a:t>en</a:t>
            </a:r>
            <a:r>
              <a:rPr lang="en-US" dirty="0"/>
              <a:t> </a:t>
            </a:r>
            <a:r>
              <a:rPr lang="en-US" dirty="0" err="1"/>
              <a:t>staal</a:t>
            </a:r>
            <a:r>
              <a:rPr lang="en-US" dirty="0"/>
              <a:t>. </a:t>
            </a:r>
            <a:r>
              <a:rPr lang="en-US" dirty="0" err="1"/>
              <a:t>Bovendien</a:t>
            </a:r>
            <a:r>
              <a:rPr lang="en-US" dirty="0"/>
              <a:t> </a:t>
            </a:r>
            <a:r>
              <a:rPr lang="en-US" dirty="0" err="1"/>
              <a:t>kunnen</a:t>
            </a:r>
            <a:r>
              <a:rPr lang="en-US" dirty="0"/>
              <a:t> </a:t>
            </a:r>
            <a:r>
              <a:rPr lang="en-US" dirty="0" err="1"/>
              <a:t>sommige</a:t>
            </a:r>
            <a:r>
              <a:rPr lang="en-US" dirty="0"/>
              <a:t> </a:t>
            </a:r>
            <a:r>
              <a:rPr lang="en-US" dirty="0" err="1"/>
              <a:t>materialen</a:t>
            </a:r>
            <a:r>
              <a:rPr lang="en-US" dirty="0"/>
              <a:t>, </a:t>
            </a:r>
            <a:r>
              <a:rPr lang="en-US" dirty="0" err="1"/>
              <a:t>zoals</a:t>
            </a:r>
            <a:r>
              <a:rPr lang="en-US" dirty="0"/>
              <a:t> </a:t>
            </a:r>
            <a:r>
              <a:rPr lang="en-US" dirty="0" err="1"/>
              <a:t>hout</a:t>
            </a:r>
            <a:r>
              <a:rPr lang="en-US" dirty="0"/>
              <a:t>, CO2 </a:t>
            </a:r>
            <a:r>
              <a:rPr lang="en-US" dirty="0" err="1"/>
              <a:t>opslaan</a:t>
            </a:r>
            <a:r>
              <a:rPr lang="en-US" dirty="0"/>
              <a:t> </a:t>
            </a:r>
            <a:r>
              <a:rPr lang="en-US" dirty="0" err="1"/>
              <a:t>tijdens</a:t>
            </a:r>
            <a:r>
              <a:rPr lang="en-US" dirty="0"/>
              <a:t> </a:t>
            </a:r>
            <a:r>
              <a:rPr lang="en-US" dirty="0" err="1"/>
              <a:t>hun</a:t>
            </a:r>
            <a:r>
              <a:rPr lang="en-US" dirty="0"/>
              <a:t> </a:t>
            </a:r>
            <a:r>
              <a:rPr lang="en-US" dirty="0" err="1"/>
              <a:t>groei</a:t>
            </a:r>
            <a:r>
              <a:rPr lang="en-US" dirty="0"/>
              <a:t>.</a:t>
            </a:r>
          </a:p>
          <a:p>
            <a:endParaRPr lang="en-US" dirty="0"/>
          </a:p>
          <a:p>
            <a:r>
              <a:rPr lang="en-US" dirty="0" err="1"/>
              <a:t>Gezondheid:Biobased</a:t>
            </a:r>
            <a:r>
              <a:rPr lang="en-US" dirty="0"/>
              <a:t> </a:t>
            </a:r>
            <a:r>
              <a:rPr lang="en-US" dirty="0" err="1"/>
              <a:t>materialen</a:t>
            </a:r>
            <a:r>
              <a:rPr lang="en-US" dirty="0"/>
              <a:t> </a:t>
            </a:r>
            <a:r>
              <a:rPr lang="en-US" dirty="0" err="1"/>
              <a:t>bevatten</a:t>
            </a:r>
            <a:r>
              <a:rPr lang="en-US" dirty="0"/>
              <a:t> </a:t>
            </a:r>
            <a:r>
              <a:rPr lang="en-US" dirty="0" err="1"/>
              <a:t>meestal</a:t>
            </a:r>
            <a:r>
              <a:rPr lang="en-US" dirty="0"/>
              <a:t> </a:t>
            </a:r>
            <a:r>
              <a:rPr lang="en-US" dirty="0" err="1"/>
              <a:t>geen</a:t>
            </a:r>
            <a:r>
              <a:rPr lang="en-US" dirty="0"/>
              <a:t> </a:t>
            </a:r>
            <a:r>
              <a:rPr lang="en-US" dirty="0" err="1"/>
              <a:t>schadelijke</a:t>
            </a:r>
            <a:r>
              <a:rPr lang="en-US" dirty="0"/>
              <a:t> </a:t>
            </a:r>
            <a:r>
              <a:rPr lang="en-US" dirty="0" err="1"/>
              <a:t>chemicaliën</a:t>
            </a:r>
            <a:r>
              <a:rPr lang="en-US" dirty="0"/>
              <a:t> of </a:t>
            </a:r>
            <a:r>
              <a:rPr lang="en-US" dirty="0" err="1"/>
              <a:t>vluchtige</a:t>
            </a:r>
            <a:r>
              <a:rPr lang="en-US" dirty="0"/>
              <a:t> </a:t>
            </a:r>
            <a:r>
              <a:rPr lang="en-US" dirty="0" err="1"/>
              <a:t>organische</a:t>
            </a:r>
            <a:r>
              <a:rPr lang="en-US" dirty="0"/>
              <a:t> </a:t>
            </a:r>
            <a:r>
              <a:rPr lang="en-US" dirty="0" err="1"/>
              <a:t>stoffen</a:t>
            </a:r>
            <a:r>
              <a:rPr lang="en-US" dirty="0"/>
              <a:t> (VOS), wat </a:t>
            </a:r>
            <a:r>
              <a:rPr lang="en-US" dirty="0" err="1"/>
              <a:t>kan</a:t>
            </a:r>
            <a:r>
              <a:rPr lang="en-US" dirty="0"/>
              <a:t> </a:t>
            </a:r>
            <a:r>
              <a:rPr lang="en-US" dirty="0" err="1"/>
              <a:t>bijdragen</a:t>
            </a:r>
            <a:r>
              <a:rPr lang="en-US" dirty="0"/>
              <a:t> </a:t>
            </a:r>
            <a:r>
              <a:rPr lang="en-US" dirty="0" err="1"/>
              <a:t>aan</a:t>
            </a:r>
            <a:r>
              <a:rPr lang="en-US" dirty="0"/>
              <a:t> </a:t>
            </a:r>
            <a:r>
              <a:rPr lang="en-US" dirty="0" err="1"/>
              <a:t>een</a:t>
            </a:r>
            <a:r>
              <a:rPr lang="en-US" dirty="0"/>
              <a:t> </a:t>
            </a:r>
            <a:r>
              <a:rPr lang="en-US" dirty="0" err="1"/>
              <a:t>betere</a:t>
            </a:r>
            <a:r>
              <a:rPr lang="en-US" dirty="0"/>
              <a:t> </a:t>
            </a:r>
            <a:r>
              <a:rPr lang="en-US" dirty="0" err="1"/>
              <a:t>luchtkwaliteit</a:t>
            </a:r>
            <a:r>
              <a:rPr lang="en-US" dirty="0"/>
              <a:t> binnenshuis1.</a:t>
            </a:r>
          </a:p>
          <a:p>
            <a:endParaRPr lang="en-US" dirty="0"/>
          </a:p>
          <a:p>
            <a:r>
              <a:rPr lang="en-US" dirty="0" err="1"/>
              <a:t>Technieken</a:t>
            </a:r>
            <a:r>
              <a:rPr lang="en-US" dirty="0"/>
              <a:t>: </a:t>
            </a:r>
            <a:r>
              <a:rPr lang="en-US" dirty="0" err="1"/>
              <a:t>Naast</a:t>
            </a:r>
            <a:r>
              <a:rPr lang="en-US" dirty="0"/>
              <a:t> het </a:t>
            </a:r>
            <a:r>
              <a:rPr lang="en-US" dirty="0" err="1"/>
              <a:t>gebruik</a:t>
            </a:r>
            <a:r>
              <a:rPr lang="en-US" dirty="0"/>
              <a:t> van </a:t>
            </a:r>
            <a:r>
              <a:rPr lang="en-US" dirty="0" err="1"/>
              <a:t>natuurlijke</a:t>
            </a:r>
            <a:r>
              <a:rPr lang="en-US" dirty="0"/>
              <a:t> </a:t>
            </a:r>
            <a:r>
              <a:rPr lang="en-US" dirty="0" err="1"/>
              <a:t>materialen</a:t>
            </a:r>
            <a:r>
              <a:rPr lang="en-US" dirty="0"/>
              <a:t>, </a:t>
            </a:r>
            <a:r>
              <a:rPr lang="en-US" dirty="0" err="1"/>
              <a:t>omvat</a:t>
            </a:r>
            <a:r>
              <a:rPr lang="en-US" dirty="0"/>
              <a:t> biobased </a:t>
            </a:r>
            <a:r>
              <a:rPr lang="en-US" dirty="0" err="1"/>
              <a:t>bouwen</a:t>
            </a:r>
            <a:r>
              <a:rPr lang="en-US" dirty="0"/>
              <a:t> </a:t>
            </a:r>
            <a:r>
              <a:rPr lang="en-US" dirty="0" err="1"/>
              <a:t>ook</a:t>
            </a:r>
            <a:r>
              <a:rPr lang="en-US" dirty="0"/>
              <a:t> </a:t>
            </a:r>
            <a:r>
              <a:rPr lang="en-US" dirty="0" err="1"/>
              <a:t>technieken</a:t>
            </a:r>
            <a:r>
              <a:rPr lang="en-US" dirty="0"/>
              <a:t> </a:t>
            </a:r>
            <a:r>
              <a:rPr lang="en-US" dirty="0" err="1"/>
              <a:t>zoals</a:t>
            </a:r>
            <a:r>
              <a:rPr lang="en-US" dirty="0"/>
              <a:t> </a:t>
            </a:r>
            <a:r>
              <a:rPr lang="en-US" dirty="0" err="1"/>
              <a:t>skeletbouw</a:t>
            </a:r>
            <a:r>
              <a:rPr lang="en-US" dirty="0"/>
              <a:t> </a:t>
            </a:r>
            <a:r>
              <a:rPr lang="en-US" dirty="0" err="1"/>
              <a:t>en</a:t>
            </a:r>
            <a:r>
              <a:rPr lang="en-US" dirty="0"/>
              <a:t> biomimicry, </a:t>
            </a:r>
            <a:r>
              <a:rPr lang="en-US" dirty="0" err="1"/>
              <a:t>waarbij</a:t>
            </a:r>
            <a:r>
              <a:rPr lang="en-US" dirty="0"/>
              <a:t> </a:t>
            </a:r>
            <a:r>
              <a:rPr lang="en-US" dirty="0" err="1"/>
              <a:t>natuurlijke</a:t>
            </a:r>
            <a:r>
              <a:rPr lang="en-US" dirty="0"/>
              <a:t> </a:t>
            </a:r>
            <a:r>
              <a:rPr lang="en-US" dirty="0" err="1"/>
              <a:t>structuren</a:t>
            </a:r>
            <a:r>
              <a:rPr lang="en-US" dirty="0"/>
              <a:t> </a:t>
            </a:r>
            <a:r>
              <a:rPr lang="en-US" dirty="0" err="1"/>
              <a:t>en</a:t>
            </a:r>
            <a:r>
              <a:rPr lang="en-US" dirty="0"/>
              <a:t> </a:t>
            </a:r>
            <a:r>
              <a:rPr lang="en-US" dirty="0" err="1"/>
              <a:t>processen</a:t>
            </a:r>
            <a:r>
              <a:rPr lang="en-US" dirty="0"/>
              <a:t> </a:t>
            </a:r>
            <a:r>
              <a:rPr lang="en-US" dirty="0" err="1"/>
              <a:t>worden</a:t>
            </a:r>
            <a:r>
              <a:rPr lang="en-US" dirty="0"/>
              <a:t> </a:t>
            </a:r>
            <a:r>
              <a:rPr lang="en-US" dirty="0" err="1"/>
              <a:t>nagebootst</a:t>
            </a:r>
            <a:r>
              <a:rPr lang="en-US" dirty="0"/>
              <a: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F286DBA5-9CA9-4563-A7A7-39A954E3F04B}" type="slidenum">
              <a:rPr lang="nl-NL" smtClean="0"/>
              <a:t>3</a:t>
            </a:fld>
            <a:endParaRPr lang="nl-NL"/>
          </a:p>
        </p:txBody>
      </p:sp>
    </p:spTree>
    <p:extLst>
      <p:ext uri="{BB962C8B-B14F-4D97-AF65-F5344CB8AC3E}">
        <p14:creationId xmlns:p14="http://schemas.microsoft.com/office/powerpoint/2010/main" val="2316860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Klimaatakkoord</a:t>
            </a:r>
            <a:r>
              <a:rPr lang="en-US" dirty="0"/>
              <a:t> Parijs:</a:t>
            </a:r>
          </a:p>
          <a:p>
            <a:r>
              <a:rPr lang="en-US" dirty="0"/>
              <a:t>Het </a:t>
            </a:r>
            <a:r>
              <a:rPr lang="en-US" dirty="0" err="1"/>
              <a:t>Klimaatakkoord</a:t>
            </a:r>
            <a:r>
              <a:rPr lang="en-US" dirty="0"/>
              <a:t> van Parijs, </a:t>
            </a:r>
            <a:r>
              <a:rPr lang="en-US" dirty="0" err="1"/>
              <a:t>dat</a:t>
            </a:r>
            <a:r>
              <a:rPr lang="en-US" dirty="0"/>
              <a:t> op 12 </a:t>
            </a:r>
            <a:r>
              <a:rPr lang="en-US" dirty="0" err="1"/>
              <a:t>december</a:t>
            </a:r>
            <a:r>
              <a:rPr lang="en-US" dirty="0"/>
              <a:t> 2015 </a:t>
            </a:r>
            <a:r>
              <a:rPr lang="en-US" dirty="0" err="1"/>
              <a:t>werd</a:t>
            </a:r>
            <a:r>
              <a:rPr lang="en-US" dirty="0"/>
              <a:t> </a:t>
            </a:r>
            <a:r>
              <a:rPr lang="en-US" dirty="0" err="1"/>
              <a:t>gepresenteerd</a:t>
            </a:r>
            <a:r>
              <a:rPr lang="en-US" dirty="0"/>
              <a:t>, </a:t>
            </a:r>
            <a:r>
              <a:rPr lang="en-US" dirty="0" err="1"/>
              <a:t>heeft</a:t>
            </a:r>
            <a:r>
              <a:rPr lang="en-US" dirty="0"/>
              <a:t> </a:t>
            </a:r>
            <a:r>
              <a:rPr lang="en-US" dirty="0" err="1"/>
              <a:t>als</a:t>
            </a:r>
            <a:r>
              <a:rPr lang="en-US" dirty="0"/>
              <a:t> </a:t>
            </a:r>
            <a:r>
              <a:rPr lang="en-US" dirty="0" err="1"/>
              <a:t>doel</a:t>
            </a:r>
            <a:r>
              <a:rPr lang="en-US" dirty="0"/>
              <a:t> de </a:t>
            </a:r>
            <a:r>
              <a:rPr lang="en-US" dirty="0" err="1"/>
              <a:t>opwarming</a:t>
            </a:r>
            <a:r>
              <a:rPr lang="en-US" dirty="0"/>
              <a:t> van de </a:t>
            </a:r>
            <a:r>
              <a:rPr lang="en-US" dirty="0" err="1"/>
              <a:t>aarde</a:t>
            </a:r>
            <a:r>
              <a:rPr lang="en-US" dirty="0"/>
              <a:t> </a:t>
            </a:r>
            <a:r>
              <a:rPr lang="en-US" dirty="0" err="1"/>
              <a:t>te</a:t>
            </a:r>
            <a:r>
              <a:rPr lang="en-US" dirty="0"/>
              <a:t> </a:t>
            </a:r>
            <a:r>
              <a:rPr lang="en-US" dirty="0" err="1"/>
              <a:t>beperken</a:t>
            </a:r>
            <a:r>
              <a:rPr lang="en-US" dirty="0"/>
              <a:t> tot </a:t>
            </a:r>
            <a:r>
              <a:rPr lang="en-US" dirty="0" err="1"/>
              <a:t>ruim</a:t>
            </a:r>
            <a:r>
              <a:rPr lang="en-US" dirty="0"/>
              <a:t> </a:t>
            </a:r>
            <a:r>
              <a:rPr lang="en-US" dirty="0" err="1"/>
              <a:t>onder</a:t>
            </a:r>
            <a:r>
              <a:rPr lang="en-US" dirty="0"/>
              <a:t> de 2 </a:t>
            </a:r>
            <a:r>
              <a:rPr lang="en-US" dirty="0" err="1"/>
              <a:t>graden</a:t>
            </a:r>
            <a:r>
              <a:rPr lang="en-US" dirty="0"/>
              <a:t> Celsius ten </a:t>
            </a:r>
            <a:r>
              <a:rPr lang="en-US" dirty="0" err="1"/>
              <a:t>opzichte</a:t>
            </a:r>
            <a:r>
              <a:rPr lang="en-US" dirty="0"/>
              <a:t> van het pre-</a:t>
            </a:r>
            <a:r>
              <a:rPr lang="en-US" dirty="0" err="1"/>
              <a:t>industriële</a:t>
            </a:r>
            <a:r>
              <a:rPr lang="en-US" dirty="0"/>
              <a:t> </a:t>
            </a:r>
            <a:r>
              <a:rPr lang="en-US" dirty="0" err="1"/>
              <a:t>niveau</a:t>
            </a:r>
            <a:r>
              <a:rPr lang="en-US" dirty="0"/>
              <a:t>, met </a:t>
            </a:r>
            <a:r>
              <a:rPr lang="en-US" dirty="0" err="1"/>
              <a:t>een</a:t>
            </a:r>
            <a:r>
              <a:rPr lang="en-US" dirty="0"/>
              <a:t> </a:t>
            </a:r>
            <a:r>
              <a:rPr lang="en-US" dirty="0" err="1"/>
              <a:t>streven</a:t>
            </a:r>
            <a:r>
              <a:rPr lang="en-US" dirty="0"/>
              <a:t> </a:t>
            </a:r>
            <a:r>
              <a:rPr lang="en-US" dirty="0" err="1"/>
              <a:t>naar</a:t>
            </a:r>
            <a:r>
              <a:rPr lang="en-US" dirty="0"/>
              <a:t> </a:t>
            </a:r>
            <a:r>
              <a:rPr lang="en-US" dirty="0" err="1"/>
              <a:t>maximaal</a:t>
            </a:r>
            <a:r>
              <a:rPr lang="en-US" dirty="0"/>
              <a:t> 1,5 </a:t>
            </a:r>
            <a:r>
              <a:rPr lang="en-US" dirty="0" err="1"/>
              <a:t>graden</a:t>
            </a:r>
            <a:r>
              <a:rPr lang="en-US" dirty="0"/>
              <a:t>.</a:t>
            </a:r>
          </a:p>
          <a:p>
            <a:endParaRPr lang="en-US" dirty="0"/>
          </a:p>
          <a:p>
            <a:r>
              <a:rPr lang="en-US" dirty="0"/>
              <a:t>In 2024 was de </a:t>
            </a:r>
            <a:r>
              <a:rPr lang="en-US" dirty="0" err="1"/>
              <a:t>wereldwijde</a:t>
            </a:r>
            <a:r>
              <a:rPr lang="en-US" dirty="0"/>
              <a:t> </a:t>
            </a:r>
            <a:r>
              <a:rPr lang="en-US" dirty="0" err="1"/>
              <a:t>gemiddelde</a:t>
            </a:r>
            <a:r>
              <a:rPr lang="en-US" dirty="0"/>
              <a:t> </a:t>
            </a:r>
            <a:r>
              <a:rPr lang="en-US" dirty="0" err="1"/>
              <a:t>temperatuur</a:t>
            </a:r>
            <a:r>
              <a:rPr lang="en-US" dirty="0"/>
              <a:t> 1,6 </a:t>
            </a:r>
            <a:r>
              <a:rPr lang="en-US" dirty="0" err="1"/>
              <a:t>graden</a:t>
            </a:r>
            <a:r>
              <a:rPr lang="en-US" dirty="0"/>
              <a:t> Celsius </a:t>
            </a:r>
            <a:r>
              <a:rPr lang="en-US" dirty="0" err="1"/>
              <a:t>hoger</a:t>
            </a:r>
            <a:r>
              <a:rPr lang="en-US" dirty="0"/>
              <a:t> dan het pre-</a:t>
            </a:r>
            <a:r>
              <a:rPr lang="en-US" dirty="0" err="1"/>
              <a:t>industriële</a:t>
            </a:r>
            <a:r>
              <a:rPr lang="en-US" dirty="0"/>
              <a:t> </a:t>
            </a:r>
            <a:r>
              <a:rPr lang="en-US" dirty="0" err="1"/>
              <a:t>gemiddelde</a:t>
            </a:r>
            <a:r>
              <a:rPr lang="en-US" dirty="0"/>
              <a:t>, wat het </a:t>
            </a:r>
            <a:r>
              <a:rPr lang="en-US" dirty="0" err="1"/>
              <a:t>warmste</a:t>
            </a:r>
            <a:r>
              <a:rPr lang="en-US" dirty="0"/>
              <a:t> </a:t>
            </a:r>
            <a:r>
              <a:rPr lang="en-US" dirty="0" err="1"/>
              <a:t>jaar</a:t>
            </a:r>
            <a:r>
              <a:rPr lang="en-US" dirty="0"/>
              <a:t> </a:t>
            </a:r>
            <a:r>
              <a:rPr lang="en-US" dirty="0" err="1"/>
              <a:t>ooit</a:t>
            </a:r>
            <a:r>
              <a:rPr lang="en-US" dirty="0"/>
              <a:t> </a:t>
            </a:r>
            <a:r>
              <a:rPr lang="en-US" dirty="0" err="1"/>
              <a:t>maakte</a:t>
            </a:r>
            <a:r>
              <a:rPr lang="en-US" dirty="0"/>
              <a:t>. In Nederland was de </a:t>
            </a:r>
            <a:r>
              <a:rPr lang="en-US" dirty="0" err="1"/>
              <a:t>gemiddelde</a:t>
            </a:r>
            <a:r>
              <a:rPr lang="en-US" dirty="0"/>
              <a:t> </a:t>
            </a:r>
            <a:r>
              <a:rPr lang="en-US" dirty="0" err="1"/>
              <a:t>temperatuur</a:t>
            </a:r>
            <a:r>
              <a:rPr lang="en-US" dirty="0"/>
              <a:t> 11,8°C, </a:t>
            </a:r>
            <a:r>
              <a:rPr lang="en-US" dirty="0" err="1"/>
              <a:t>gelijk</a:t>
            </a:r>
            <a:r>
              <a:rPr lang="en-US" dirty="0"/>
              <a:t> </a:t>
            </a:r>
            <a:r>
              <a:rPr lang="en-US" dirty="0" err="1"/>
              <a:t>aan</a:t>
            </a:r>
            <a:r>
              <a:rPr lang="en-US" dirty="0"/>
              <a:t> het record van 2023. (</a:t>
            </a:r>
            <a:r>
              <a:rPr lang="en-US" dirty="0" err="1"/>
              <a:t>bron</a:t>
            </a:r>
            <a:r>
              <a:rPr lang="en-US" dirty="0"/>
              <a:t>: knmi.nl). </a:t>
            </a:r>
          </a:p>
          <a:p>
            <a:endParaRPr lang="en-US" dirty="0"/>
          </a:p>
          <a:p>
            <a:r>
              <a:rPr lang="en-US" dirty="0" err="1"/>
              <a:t>Europese</a:t>
            </a:r>
            <a:r>
              <a:rPr lang="en-US" dirty="0"/>
              <a:t> Unie </a:t>
            </a:r>
            <a:r>
              <a:rPr lang="en-US" dirty="0" err="1"/>
              <a:t>heeft</a:t>
            </a:r>
            <a:r>
              <a:rPr lang="en-US" dirty="0"/>
              <a:t> </a:t>
            </a:r>
            <a:r>
              <a:rPr lang="en-US" dirty="0" err="1"/>
              <a:t>afgesproken</a:t>
            </a:r>
            <a:r>
              <a:rPr lang="en-US" dirty="0"/>
              <a:t> om in 2030 </a:t>
            </a:r>
            <a:r>
              <a:rPr lang="en-US" dirty="0" err="1"/>
              <a:t>minimaal</a:t>
            </a:r>
            <a:r>
              <a:rPr lang="en-US" dirty="0"/>
              <a:t> 55% minder CO2 </a:t>
            </a:r>
            <a:r>
              <a:rPr lang="en-US" dirty="0" err="1"/>
              <a:t>uit</a:t>
            </a:r>
            <a:r>
              <a:rPr lang="en-US" dirty="0"/>
              <a:t> </a:t>
            </a:r>
            <a:r>
              <a:rPr lang="en-US" dirty="0" err="1"/>
              <a:t>te</a:t>
            </a:r>
            <a:r>
              <a:rPr lang="en-US" dirty="0"/>
              <a:t> </a:t>
            </a:r>
            <a:r>
              <a:rPr lang="en-US" dirty="0" err="1"/>
              <a:t>stoten</a:t>
            </a:r>
            <a:r>
              <a:rPr lang="en-US" dirty="0"/>
              <a:t> ten </a:t>
            </a:r>
            <a:r>
              <a:rPr lang="en-US" dirty="0" err="1"/>
              <a:t>opzichte</a:t>
            </a:r>
            <a:r>
              <a:rPr lang="en-US" dirty="0"/>
              <a:t> van 1990.</a:t>
            </a:r>
            <a:br>
              <a:rPr lang="en-US" dirty="0">
                <a:cs typeface="+mn-lt"/>
              </a:rPr>
            </a:br>
            <a:endParaRPr lang="en-US" dirty="0"/>
          </a:p>
          <a:p>
            <a:endParaRPr lang="en-US" dirty="0"/>
          </a:p>
        </p:txBody>
      </p:sp>
      <p:sp>
        <p:nvSpPr>
          <p:cNvPr id="4" name="Slide Number Placeholder 3"/>
          <p:cNvSpPr>
            <a:spLocks noGrp="1"/>
          </p:cNvSpPr>
          <p:nvPr>
            <p:ph type="sldNum" sz="quarter" idx="5"/>
          </p:nvPr>
        </p:nvSpPr>
        <p:spPr/>
        <p:txBody>
          <a:bodyPr/>
          <a:lstStyle/>
          <a:p>
            <a:fld id="{F286DBA5-9CA9-4563-A7A7-39A954E3F04B}" type="slidenum">
              <a:rPr lang="nl-NL" smtClean="0"/>
              <a:t>4</a:t>
            </a:fld>
            <a:endParaRPr lang="nl-NL"/>
          </a:p>
        </p:txBody>
      </p:sp>
    </p:spTree>
    <p:extLst>
      <p:ext uri="{BB962C8B-B14F-4D97-AF65-F5344CB8AC3E}">
        <p14:creationId xmlns:p14="http://schemas.microsoft.com/office/powerpoint/2010/main" val="704805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Hiervoor</a:t>
            </a:r>
            <a:r>
              <a:rPr lang="en-US" dirty="0"/>
              <a:t> </a:t>
            </a:r>
            <a:r>
              <a:rPr lang="en-US" dirty="0" err="1"/>
              <a:t>hebben</a:t>
            </a:r>
            <a:r>
              <a:rPr lang="en-US" dirty="0"/>
              <a:t> we </a:t>
            </a:r>
            <a:r>
              <a:rPr lang="en-US" dirty="0" err="1"/>
              <a:t>een</a:t>
            </a:r>
            <a:r>
              <a:rPr lang="en-US" dirty="0"/>
              <a:t> </a:t>
            </a:r>
            <a:r>
              <a:rPr lang="en-US" dirty="0" err="1"/>
              <a:t>totaal</a:t>
            </a:r>
            <a:r>
              <a:rPr lang="en-US" dirty="0"/>
              <a:t> 'budget' </a:t>
            </a:r>
            <a:r>
              <a:rPr lang="en-US" dirty="0" err="1"/>
              <a:t>gekregen</a:t>
            </a:r>
            <a:r>
              <a:rPr lang="en-US" dirty="0"/>
              <a:t> van 712 </a:t>
            </a:r>
            <a:r>
              <a:rPr lang="en-US" dirty="0" err="1"/>
              <a:t>Mton</a:t>
            </a:r>
            <a:r>
              <a:rPr lang="en-US" dirty="0"/>
              <a:t> CO2 (megaton = 1 </a:t>
            </a:r>
            <a:r>
              <a:rPr lang="en-US" dirty="0" err="1"/>
              <a:t>miljoen</a:t>
            </a:r>
            <a:r>
              <a:rPr lang="en-US" dirty="0"/>
              <a:t> ton = 1 </a:t>
            </a:r>
            <a:r>
              <a:rPr lang="en-US" dirty="0" err="1"/>
              <a:t>miljard</a:t>
            </a:r>
            <a:r>
              <a:rPr lang="en-US" dirty="0"/>
              <a:t> kilogram) </a:t>
            </a:r>
            <a:r>
              <a:rPr lang="en-US" dirty="0" err="1"/>
              <a:t>voor</a:t>
            </a:r>
            <a:r>
              <a:rPr lang="en-US" dirty="0"/>
              <a:t> heel de BV Nederland. </a:t>
            </a:r>
          </a:p>
          <a:p>
            <a:br>
              <a:rPr lang="en-US" dirty="0">
                <a:cs typeface="+mn-lt"/>
              </a:rPr>
            </a:br>
            <a:r>
              <a:rPr lang="en-US" dirty="0" err="1"/>
              <a:t>Hiervan</a:t>
            </a:r>
            <a:r>
              <a:rPr lang="en-US" dirty="0"/>
              <a:t> </a:t>
            </a:r>
            <a:r>
              <a:rPr lang="en-US" dirty="0" err="1"/>
              <a:t>heeft</a:t>
            </a:r>
            <a:r>
              <a:rPr lang="en-US" dirty="0"/>
              <a:t> de sector bouw 78 </a:t>
            </a:r>
            <a:r>
              <a:rPr lang="en-US" dirty="0" err="1"/>
              <a:t>mton</a:t>
            </a:r>
            <a:r>
              <a:rPr lang="en-US" dirty="0"/>
              <a:t> en de </a:t>
            </a:r>
            <a:r>
              <a:rPr lang="en-US" dirty="0" err="1"/>
              <a:t>woningbouw</a:t>
            </a:r>
            <a:r>
              <a:rPr lang="en-US" dirty="0"/>
              <a:t> 18 </a:t>
            </a:r>
            <a:r>
              <a:rPr lang="en-US" dirty="0" err="1"/>
              <a:t>Mton</a:t>
            </a:r>
            <a:r>
              <a:rPr lang="en-US" dirty="0"/>
              <a:t> </a:t>
            </a:r>
            <a:r>
              <a:rPr lang="en-US" dirty="0" err="1"/>
              <a:t>aan</a:t>
            </a:r>
            <a:r>
              <a:rPr lang="en-US" dirty="0"/>
              <a:t> budget </a:t>
            </a:r>
            <a:r>
              <a:rPr lang="en-US" dirty="0" err="1"/>
              <a:t>gekregen</a:t>
            </a:r>
            <a:r>
              <a:rPr lang="en-US" dirty="0"/>
              <a:t>. </a:t>
            </a:r>
          </a:p>
          <a:p>
            <a:br>
              <a:rPr lang="en-US" dirty="0">
                <a:cs typeface="+mn-lt"/>
              </a:rPr>
            </a:br>
            <a:r>
              <a:rPr lang="en-US" dirty="0" err="1"/>
              <a:t>Klinkt</a:t>
            </a:r>
            <a:r>
              <a:rPr lang="en-US" dirty="0"/>
              <a:t> </a:t>
            </a:r>
            <a:r>
              <a:rPr lang="en-US" dirty="0" err="1"/>
              <a:t>als</a:t>
            </a:r>
            <a:r>
              <a:rPr lang="en-US" dirty="0"/>
              <a:t> </a:t>
            </a:r>
            <a:r>
              <a:rPr lang="en-US" dirty="0" err="1"/>
              <a:t>veel</a:t>
            </a:r>
            <a:r>
              <a:rPr lang="en-US" dirty="0"/>
              <a:t>, maar om de 900.000 </a:t>
            </a:r>
            <a:r>
              <a:rPr lang="en-US" dirty="0" err="1"/>
              <a:t>woningen</a:t>
            </a:r>
            <a:r>
              <a:rPr lang="en-US" dirty="0"/>
              <a:t> van Hugo de Jonge </a:t>
            </a:r>
            <a:r>
              <a:rPr lang="en-US" dirty="0" err="1"/>
              <a:t>te</a:t>
            </a:r>
            <a:r>
              <a:rPr lang="en-US" dirty="0"/>
              <a:t> </a:t>
            </a:r>
            <a:r>
              <a:rPr lang="en-US" dirty="0" err="1"/>
              <a:t>kunnen</a:t>
            </a:r>
            <a:r>
              <a:rPr lang="en-US" dirty="0"/>
              <a:t> </a:t>
            </a:r>
            <a:r>
              <a:rPr lang="en-US" dirty="0" err="1"/>
              <a:t>bouwen</a:t>
            </a:r>
            <a:r>
              <a:rPr lang="en-US" dirty="0"/>
              <a:t> op de </a:t>
            </a:r>
            <a:r>
              <a:rPr lang="en-US" dirty="0" err="1"/>
              <a:t>manier</a:t>
            </a:r>
            <a:r>
              <a:rPr lang="en-US" dirty="0"/>
              <a:t> </a:t>
            </a:r>
            <a:r>
              <a:rPr lang="en-US" dirty="0" err="1"/>
              <a:t>zoals</a:t>
            </a:r>
            <a:r>
              <a:rPr lang="en-US" dirty="0"/>
              <a:t> we nu </a:t>
            </a:r>
            <a:r>
              <a:rPr lang="en-US" dirty="0" err="1"/>
              <a:t>gewend</a:t>
            </a:r>
            <a:r>
              <a:rPr lang="en-US" dirty="0"/>
              <a:t> </a:t>
            </a:r>
            <a:r>
              <a:rPr lang="en-US" dirty="0" err="1"/>
              <a:t>zijn</a:t>
            </a:r>
            <a:r>
              <a:rPr lang="en-US" dirty="0"/>
              <a:t>, </a:t>
            </a:r>
            <a:r>
              <a:rPr lang="en-US" dirty="0" err="1"/>
              <a:t>dus</a:t>
            </a:r>
            <a:r>
              <a:rPr lang="en-US" dirty="0"/>
              <a:t> met </a:t>
            </a:r>
            <a:r>
              <a:rPr lang="en-US" dirty="0" err="1"/>
              <a:t>staal</a:t>
            </a:r>
            <a:r>
              <a:rPr lang="en-US" dirty="0"/>
              <a:t>, </a:t>
            </a:r>
            <a:r>
              <a:rPr lang="en-US" dirty="0" err="1"/>
              <a:t>beton</a:t>
            </a:r>
            <a:r>
              <a:rPr lang="en-US" dirty="0"/>
              <a:t> en </a:t>
            </a:r>
            <a:r>
              <a:rPr lang="en-US" dirty="0" err="1"/>
              <a:t>baksteen</a:t>
            </a:r>
            <a:r>
              <a:rPr lang="en-US" dirty="0"/>
              <a:t> </a:t>
            </a:r>
            <a:r>
              <a:rPr lang="en-US" dirty="0" err="1"/>
              <a:t>hebben</a:t>
            </a:r>
            <a:r>
              <a:rPr lang="en-US" dirty="0"/>
              <a:t> we </a:t>
            </a:r>
            <a:r>
              <a:rPr lang="en-US" dirty="0" err="1"/>
              <a:t>alleen</a:t>
            </a:r>
            <a:r>
              <a:rPr lang="en-US" dirty="0"/>
              <a:t> al 45 Megaton </a:t>
            </a:r>
            <a:r>
              <a:rPr lang="en-US" dirty="0" err="1"/>
              <a:t>nodig</a:t>
            </a:r>
            <a:r>
              <a:rPr lang="en-US" dirty="0"/>
              <a:t>. </a:t>
            </a:r>
          </a:p>
          <a:p>
            <a:br>
              <a:rPr lang="en-US" dirty="0">
                <a:cs typeface="+mn-lt"/>
              </a:rPr>
            </a:br>
            <a:r>
              <a:rPr lang="en-US" dirty="0"/>
              <a:t>En </a:t>
            </a:r>
            <a:r>
              <a:rPr lang="en-US" dirty="0" err="1"/>
              <a:t>daar</a:t>
            </a:r>
            <a:r>
              <a:rPr lang="en-US" dirty="0"/>
              <a:t> </a:t>
            </a:r>
            <a:r>
              <a:rPr lang="en-US" dirty="0" err="1"/>
              <a:t>moeten</a:t>
            </a:r>
            <a:r>
              <a:rPr lang="en-US" dirty="0"/>
              <a:t> alle </a:t>
            </a:r>
            <a:r>
              <a:rPr lang="en-US" dirty="0" err="1"/>
              <a:t>plannen</a:t>
            </a:r>
            <a:r>
              <a:rPr lang="en-US" dirty="0"/>
              <a:t> </a:t>
            </a:r>
            <a:r>
              <a:rPr lang="en-US" dirty="0" err="1"/>
              <a:t>rond</a:t>
            </a:r>
            <a:r>
              <a:rPr lang="en-US" dirty="0"/>
              <a:t> de </a:t>
            </a:r>
            <a:r>
              <a:rPr lang="en-US" dirty="0" err="1"/>
              <a:t>infrastructuur</a:t>
            </a:r>
            <a:r>
              <a:rPr lang="en-US" dirty="0"/>
              <a:t> </a:t>
            </a:r>
            <a:r>
              <a:rPr lang="en-US" dirty="0" err="1"/>
              <a:t>nog</a:t>
            </a:r>
            <a:r>
              <a:rPr lang="en-US" dirty="0"/>
              <a:t> </a:t>
            </a:r>
            <a:r>
              <a:rPr lang="en-US" dirty="0" err="1"/>
              <a:t>bijkomen</a:t>
            </a:r>
            <a:r>
              <a:rPr lang="en-US" dirty="0"/>
              <a:t>. </a:t>
            </a:r>
          </a:p>
          <a:p>
            <a:br>
              <a:rPr lang="en-US" dirty="0">
                <a:cs typeface="+mn-lt"/>
              </a:rPr>
            </a:br>
            <a:r>
              <a:rPr lang="en-US" dirty="0"/>
              <a:t>U </a:t>
            </a:r>
            <a:r>
              <a:rPr lang="en-US" dirty="0" err="1"/>
              <a:t>als</a:t>
            </a:r>
            <a:r>
              <a:rPr lang="en-US" dirty="0"/>
              <a:t> </a:t>
            </a:r>
            <a:r>
              <a:rPr lang="en-US" dirty="0" err="1"/>
              <a:t>bouwondernemer</a:t>
            </a:r>
            <a:r>
              <a:rPr lang="en-US" dirty="0"/>
              <a:t> </a:t>
            </a:r>
            <a:r>
              <a:rPr lang="en-US" dirty="0" err="1"/>
              <a:t>staat</a:t>
            </a:r>
            <a:r>
              <a:rPr lang="en-US" dirty="0"/>
              <a:t> er </a:t>
            </a:r>
            <a:r>
              <a:rPr lang="en-US" dirty="0" err="1"/>
              <a:t>bekend</a:t>
            </a:r>
            <a:r>
              <a:rPr lang="en-US" dirty="0"/>
              <a:t> om </a:t>
            </a:r>
            <a:r>
              <a:rPr lang="en-US" dirty="0" err="1"/>
              <a:t>goed</a:t>
            </a:r>
            <a:r>
              <a:rPr lang="en-US" dirty="0"/>
              <a:t> </a:t>
            </a:r>
            <a:r>
              <a:rPr lang="en-US" dirty="0" err="1"/>
              <a:t>te</a:t>
            </a:r>
            <a:r>
              <a:rPr lang="en-US" dirty="0"/>
              <a:t> </a:t>
            </a:r>
            <a:r>
              <a:rPr lang="en-US" dirty="0" err="1"/>
              <a:t>kunnen</a:t>
            </a:r>
            <a:r>
              <a:rPr lang="en-US" dirty="0"/>
              <a:t> </a:t>
            </a:r>
            <a:r>
              <a:rPr lang="en-US" dirty="0" err="1"/>
              <a:t>rekenen</a:t>
            </a:r>
            <a:r>
              <a:rPr lang="en-US" dirty="0"/>
              <a:t>. Het </a:t>
            </a:r>
            <a:r>
              <a:rPr lang="en-US" dirty="0" err="1"/>
              <a:t>zal</a:t>
            </a:r>
            <a:r>
              <a:rPr lang="en-US" dirty="0"/>
              <a:t> </a:t>
            </a:r>
            <a:r>
              <a:rPr lang="en-US" dirty="0" err="1"/>
              <a:t>voor</a:t>
            </a:r>
            <a:r>
              <a:rPr lang="en-US" dirty="0"/>
              <a:t> u dan </a:t>
            </a:r>
            <a:r>
              <a:rPr lang="en-US" dirty="0" err="1"/>
              <a:t>ook</a:t>
            </a:r>
            <a:r>
              <a:rPr lang="en-US" dirty="0"/>
              <a:t> </a:t>
            </a:r>
            <a:r>
              <a:rPr lang="en-US" dirty="0" err="1"/>
              <a:t>geen</a:t>
            </a:r>
            <a:r>
              <a:rPr lang="en-US" dirty="0"/>
              <a:t> </a:t>
            </a:r>
            <a:r>
              <a:rPr lang="en-US" dirty="0" err="1"/>
              <a:t>verrassing</a:t>
            </a:r>
            <a:r>
              <a:rPr lang="en-US" dirty="0"/>
              <a:t> </a:t>
            </a:r>
            <a:r>
              <a:rPr lang="en-US" dirty="0" err="1"/>
              <a:t>zijn</a:t>
            </a:r>
            <a:r>
              <a:rPr lang="en-US" dirty="0"/>
              <a:t> </a:t>
            </a:r>
            <a:r>
              <a:rPr lang="en-US" dirty="0" err="1"/>
              <a:t>dat</a:t>
            </a:r>
            <a:r>
              <a:rPr lang="en-US" dirty="0"/>
              <a:t> </a:t>
            </a:r>
            <a:r>
              <a:rPr lang="en-US" dirty="0" err="1"/>
              <a:t>dit</a:t>
            </a:r>
            <a:r>
              <a:rPr lang="en-US" dirty="0"/>
              <a:t> </a:t>
            </a:r>
            <a:r>
              <a:rPr lang="en-US" dirty="0" err="1"/>
              <a:t>niet</a:t>
            </a:r>
            <a:r>
              <a:rPr lang="en-US" dirty="0"/>
              <a:t> </a:t>
            </a:r>
            <a:r>
              <a:rPr lang="en-US" dirty="0" err="1"/>
              <a:t>uit</a:t>
            </a:r>
            <a:r>
              <a:rPr lang="en-US" dirty="0"/>
              <a:t> </a:t>
            </a:r>
            <a:r>
              <a:rPr lang="en-US" dirty="0" err="1"/>
              <a:t>kan.</a:t>
            </a:r>
            <a:r>
              <a:rPr lang="en-US" dirty="0"/>
              <a:t>  </a:t>
            </a:r>
          </a:p>
          <a:p>
            <a:br>
              <a:rPr lang="en-US" dirty="0">
                <a:cs typeface="+mn-lt"/>
              </a:rPr>
            </a:br>
            <a:r>
              <a:rPr lang="en-US" dirty="0"/>
              <a:t>Er </a:t>
            </a:r>
            <a:r>
              <a:rPr lang="en-US" dirty="0" err="1"/>
              <a:t>moet</a:t>
            </a:r>
            <a:r>
              <a:rPr lang="en-US" dirty="0"/>
              <a:t> dan </a:t>
            </a:r>
            <a:r>
              <a:rPr lang="en-US" dirty="0" err="1"/>
              <a:t>ook</a:t>
            </a:r>
            <a:r>
              <a:rPr lang="en-US" dirty="0"/>
              <a:t> </a:t>
            </a:r>
            <a:r>
              <a:rPr lang="en-US" dirty="0" err="1"/>
              <a:t>iets</a:t>
            </a:r>
            <a:r>
              <a:rPr lang="en-US" dirty="0"/>
              <a:t> </a:t>
            </a:r>
            <a:r>
              <a:rPr lang="en-US" dirty="0" err="1"/>
              <a:t>gebeuren</a:t>
            </a:r>
            <a:r>
              <a:rPr lang="en-US" dirty="0"/>
              <a:t>. (</a:t>
            </a:r>
            <a:r>
              <a:rPr lang="en-US" dirty="0" err="1"/>
              <a:t>volgende</a:t>
            </a:r>
            <a:r>
              <a:rPr lang="en-US" dirty="0"/>
              <a:t> slide)</a:t>
            </a:r>
          </a:p>
        </p:txBody>
      </p:sp>
      <p:sp>
        <p:nvSpPr>
          <p:cNvPr id="4" name="Slide Number Placeholder 3"/>
          <p:cNvSpPr>
            <a:spLocks noGrp="1"/>
          </p:cNvSpPr>
          <p:nvPr>
            <p:ph type="sldNum" sz="quarter" idx="5"/>
          </p:nvPr>
        </p:nvSpPr>
        <p:spPr/>
        <p:txBody>
          <a:bodyPr/>
          <a:lstStyle/>
          <a:p>
            <a:fld id="{F286DBA5-9CA9-4563-A7A7-39A954E3F04B}" type="slidenum">
              <a:rPr lang="nl-NL" smtClean="0"/>
              <a:t>5</a:t>
            </a:fld>
            <a:endParaRPr lang="nl-NL"/>
          </a:p>
        </p:txBody>
      </p:sp>
    </p:spTree>
    <p:extLst>
      <p:ext uri="{BB962C8B-B14F-4D97-AF65-F5344CB8AC3E}">
        <p14:creationId xmlns:p14="http://schemas.microsoft.com/office/powerpoint/2010/main" val="285736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Anders krijgen we dit steeds vaker te zien. </a:t>
            </a:r>
          </a:p>
          <a:p>
            <a:br>
              <a:rPr lang="nl-NL" dirty="0">
                <a:cs typeface="+mn-lt"/>
              </a:rPr>
            </a:br>
            <a:r>
              <a:rPr lang="nl-NL" dirty="0"/>
              <a:t>Een rechtszaak om CO2 reductie af te dwingen. </a:t>
            </a:r>
          </a:p>
          <a:p>
            <a:br>
              <a:rPr lang="nl-NL" dirty="0">
                <a:cs typeface="+mn-lt"/>
              </a:rPr>
            </a:br>
            <a:r>
              <a:rPr lang="nl-NL" dirty="0"/>
              <a:t>Ik hoor en zie u denken; het zal zo'n vaart niet lopen. Maar, dat dachten we misschien ook van de rechtszaken omtrent de stikstof. En, zie waar we nu staan; we zitten middenin een stikstofcrisis. </a:t>
            </a:r>
          </a:p>
          <a:p>
            <a:br>
              <a:rPr lang="nl-NL" dirty="0">
                <a:cs typeface="+mn-lt"/>
              </a:rPr>
            </a:br>
            <a:r>
              <a:rPr lang="nl-NL" dirty="0"/>
              <a:t>Niks doen is dus geen optie. </a:t>
            </a:r>
          </a:p>
          <a:p>
            <a:br>
              <a:rPr lang="nl-NL" dirty="0">
                <a:cs typeface="+mn-lt"/>
              </a:rPr>
            </a:br>
            <a:r>
              <a:rPr lang="nl-NL" dirty="0"/>
              <a:t>Dit is dus een reëel risico voor de bouwsector en dus voor u. </a:t>
            </a:r>
          </a:p>
          <a:p>
            <a:br>
              <a:rPr lang="nl-NL" dirty="0">
                <a:cs typeface="+mn-lt"/>
              </a:rPr>
            </a:br>
            <a:r>
              <a:rPr lang="nl-NL" dirty="0"/>
              <a:t>Maar wat kunnen we doen? Dat is onder andere een andere manier van bouwen. De traditionele manier van bouwen is niet toekomstbestendig omdat het teveel CO2 uitstoot. </a:t>
            </a:r>
            <a:br>
              <a:rPr lang="nl-NL" dirty="0">
                <a:cs typeface="+mn-lt"/>
              </a:rPr>
            </a:br>
            <a:r>
              <a:rPr lang="nl-NL" dirty="0"/>
              <a:t>Of u er het nou mee eens bent of niet, we zullen daarin mee moeten. Wij als gemeente en u als bouwers.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38C9B-C9A9-46E5-A55A-D2FE583F0E6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42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Calibri"/>
                <a:ea typeface="Calibri"/>
                <a:cs typeface="Calibri"/>
              </a:rPr>
              <a:t>Uitleg</a:t>
            </a:r>
            <a:r>
              <a:rPr lang="en-US" dirty="0">
                <a:latin typeface="Calibri"/>
                <a:ea typeface="Calibri"/>
                <a:cs typeface="Calibri"/>
              </a:rPr>
              <a:t> </a:t>
            </a:r>
            <a:r>
              <a:rPr lang="en-US" dirty="0" err="1">
                <a:latin typeface="Calibri"/>
                <a:ea typeface="Calibri"/>
                <a:cs typeface="Calibri"/>
              </a:rPr>
              <a:t>geven</a:t>
            </a:r>
            <a:r>
              <a:rPr lang="en-US" dirty="0">
                <a:latin typeface="Calibri"/>
                <a:ea typeface="Calibri"/>
                <a:cs typeface="Calibri"/>
              </a:rPr>
              <a:t> over CO2 </a:t>
            </a:r>
            <a:r>
              <a:rPr lang="en-US" dirty="0" err="1">
                <a:latin typeface="Calibri"/>
                <a:ea typeface="Calibri"/>
                <a:cs typeface="Calibri"/>
              </a:rPr>
              <a:t>voordelen</a:t>
            </a:r>
            <a:r>
              <a:rPr lang="en-US" dirty="0">
                <a:latin typeface="Calibri"/>
                <a:ea typeface="Calibri"/>
                <a:cs typeface="Calibri"/>
              </a:rPr>
              <a:t> biobased </a:t>
            </a:r>
            <a:r>
              <a:rPr lang="en-US" dirty="0" err="1">
                <a:latin typeface="Calibri"/>
                <a:ea typeface="Calibri"/>
                <a:cs typeface="Calibri"/>
              </a:rPr>
              <a:t>bouwen</a:t>
            </a:r>
            <a:r>
              <a:rPr lang="en-US" dirty="0">
                <a:latin typeface="Calibri"/>
                <a:ea typeface="Calibri"/>
                <a:cs typeface="Calibri"/>
              </a:rPr>
              <a:t> </a:t>
            </a:r>
            <a:r>
              <a:rPr lang="en-US" dirty="0" err="1">
                <a:latin typeface="Calibri"/>
                <a:ea typeface="Calibri"/>
                <a:cs typeface="Calibri"/>
              </a:rPr>
              <a:t>aan</a:t>
            </a:r>
            <a:r>
              <a:rPr lang="en-US" dirty="0">
                <a:latin typeface="Calibri"/>
                <a:ea typeface="Calibri"/>
                <a:cs typeface="Calibri"/>
              </a:rPr>
              <a:t> de hand van </a:t>
            </a:r>
            <a:r>
              <a:rPr lang="en-US" dirty="0" err="1">
                <a:latin typeface="Calibri"/>
                <a:ea typeface="Calibri"/>
                <a:cs typeface="Calibri"/>
              </a:rPr>
              <a:t>dit</a:t>
            </a:r>
            <a:r>
              <a:rPr lang="en-US" dirty="0">
                <a:latin typeface="Calibri"/>
                <a:ea typeface="Calibri"/>
                <a:cs typeface="Calibri"/>
              </a:rPr>
              <a:t> </a:t>
            </a:r>
            <a:r>
              <a:rPr lang="en-US" dirty="0" err="1">
                <a:latin typeface="Calibri"/>
                <a:ea typeface="Calibri"/>
                <a:cs typeface="Calibri"/>
              </a:rPr>
              <a:t>plaatje</a:t>
            </a:r>
            <a:r>
              <a:rPr lang="en-US" dirty="0">
                <a:latin typeface="Calibri"/>
                <a:ea typeface="Calibri"/>
                <a:cs typeface="Calibri"/>
              </a:rPr>
              <a:t>.</a:t>
            </a:r>
          </a:p>
        </p:txBody>
      </p:sp>
      <p:sp>
        <p:nvSpPr>
          <p:cNvPr id="4" name="Slide Number Placeholder 3"/>
          <p:cNvSpPr>
            <a:spLocks noGrp="1"/>
          </p:cNvSpPr>
          <p:nvPr>
            <p:ph type="sldNum" sz="quarter" idx="5"/>
          </p:nvPr>
        </p:nvSpPr>
        <p:spPr/>
        <p:txBody>
          <a:bodyPr/>
          <a:lstStyle/>
          <a:p>
            <a:fld id="{F286DBA5-9CA9-4563-A7A7-39A954E3F04B}" type="slidenum">
              <a:rPr lang="nl-NL" smtClean="0"/>
              <a:t>7</a:t>
            </a:fld>
            <a:endParaRPr lang="nl-NL"/>
          </a:p>
        </p:txBody>
      </p:sp>
    </p:spTree>
    <p:extLst>
      <p:ext uri="{BB962C8B-B14F-4D97-AF65-F5344CB8AC3E}">
        <p14:creationId xmlns:p14="http://schemas.microsoft.com/office/powerpoint/2010/main" val="895004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r>
              <a:rPr lang="nl-NL" dirty="0"/>
              <a:t>Daarom heeft het vorige kabinet de Nationale Aanpak </a:t>
            </a:r>
            <a:r>
              <a:rPr lang="nl-NL" err="1"/>
              <a:t>Biobased</a:t>
            </a:r>
            <a:r>
              <a:rPr lang="nl-NL" dirty="0"/>
              <a:t> Bouwen opgezet.</a:t>
            </a:r>
          </a:p>
          <a:p>
            <a:endParaRPr lang="nl-NL" dirty="0"/>
          </a:p>
          <a:p>
            <a:r>
              <a:rPr lang="nl-NL" dirty="0"/>
              <a:t>Doel Nationale Aanpak</a:t>
            </a:r>
          </a:p>
          <a:p>
            <a:r>
              <a:rPr lang="nl-NL" dirty="0"/>
              <a:t>Het Kabinet Rutte IV heeft middelen vrijgemaakt om zelfstandige ketens op te zetten voor </a:t>
            </a:r>
            <a:r>
              <a:rPr lang="nl-NL" dirty="0" err="1"/>
              <a:t>biobased</a:t>
            </a:r>
            <a:r>
              <a:rPr lang="nl-NL" dirty="0"/>
              <a:t> bouwmaterialen: er is € 25 miljoen toegekend om de markt op te zetten van 2023-2025 (fase 1) en € 175 miljoen gereserveerd om de markt uit te breiden van 2025-2030 (fase 2).</a:t>
            </a:r>
            <a:br>
              <a:rPr lang="nl-NL" dirty="0">
                <a:cs typeface="+mn-lt"/>
              </a:rPr>
            </a:br>
            <a:r>
              <a:rPr lang="nl-NL" dirty="0"/>
              <a:t>400.000 ton vezels in 2030</a:t>
            </a:r>
          </a:p>
          <a:p>
            <a:r>
              <a:rPr lang="nl-NL" dirty="0"/>
              <a:t>50.000 ha in 2030 </a:t>
            </a:r>
            <a:br>
              <a:rPr lang="nl-NL" dirty="0">
                <a:cs typeface="+mn-lt"/>
              </a:rPr>
            </a:br>
            <a:br>
              <a:rPr lang="nl-NL" dirty="0">
                <a:cs typeface="+mn-lt"/>
              </a:rPr>
            </a:br>
            <a:r>
              <a:rPr lang="nl-NL" i="1" dirty="0"/>
              <a:t>De hoeveelheid </a:t>
            </a:r>
            <a:r>
              <a:rPr lang="nl-NL" i="1" dirty="0" err="1"/>
              <a:t>biobased</a:t>
            </a:r>
            <a:r>
              <a:rPr lang="nl-NL" i="1" dirty="0"/>
              <a:t> isolatiemateriaal die je van 1 hectare landbouwgrond kunt oogsten, hangt af van het type gewas dat je gebruikt. Hier zijn enkele voorbeelden:</a:t>
            </a:r>
          </a:p>
          <a:p>
            <a:r>
              <a:rPr lang="nl-NL" i="1" dirty="0"/>
              <a:t>Hennep: Van 1 hectare hennep kun je ongeveer 2 tot 3 ton hennepvezels oogsten, wat voldoende is om ongeveer 100 tot 150 kubieke meter isolatiemateriaal te produceren.</a:t>
            </a:r>
          </a:p>
          <a:p>
            <a:r>
              <a:rPr lang="nl-NL" i="1" dirty="0"/>
              <a:t>Vlas: Van 1 hectare vlas kun je ongeveer 1,5 tot 2 ton vlasvezels oogsten, wat voldoende is voor ongeveer 75 tot 100 kubieke meter isolatiemateriaal.</a:t>
            </a:r>
          </a:p>
          <a:p>
            <a:endParaRPr lang="nl-NL" i="1" dirty="0"/>
          </a:p>
          <a:p>
            <a:endParaRPr lang="nl-NL" dirty="0"/>
          </a:p>
        </p:txBody>
      </p:sp>
      <p:sp>
        <p:nvSpPr>
          <p:cNvPr id="4" name="Tijdelijke aanduiding voor dianummer 3"/>
          <p:cNvSpPr>
            <a:spLocks noGrp="1"/>
          </p:cNvSpPr>
          <p:nvPr>
            <p:ph type="sldNum" sz="quarter" idx="5"/>
          </p:nvPr>
        </p:nvSpPr>
        <p:spPr/>
        <p:txBody>
          <a:bodyPr/>
          <a:lstStyle/>
          <a:p>
            <a:fld id="{70436BBD-2357-4F70-AD36-A05195B61A08}" type="slidenum">
              <a:rPr lang="nl-NL" noProof="0" smtClean="0"/>
              <a:t>8</a:t>
            </a:fld>
            <a:endParaRPr lang="nl-NL" noProof="0"/>
          </a:p>
        </p:txBody>
      </p:sp>
    </p:spTree>
    <p:extLst>
      <p:ext uri="{BB962C8B-B14F-4D97-AF65-F5344CB8AC3E}">
        <p14:creationId xmlns:p14="http://schemas.microsoft.com/office/powerpoint/2010/main" val="117990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Building Balance is </a:t>
            </a:r>
            <a:r>
              <a:rPr lang="en-US" sz="1000" dirty="0" err="1"/>
              <a:t>een</a:t>
            </a:r>
            <a:r>
              <a:rPr lang="en-US" sz="1000" dirty="0"/>
              <a:t> non-profit </a:t>
            </a:r>
            <a:r>
              <a:rPr lang="en-US" sz="1000" dirty="0" err="1"/>
              <a:t>organisatie</a:t>
            </a:r>
            <a:r>
              <a:rPr lang="en-US" sz="1000" dirty="0"/>
              <a:t> die het </a:t>
            </a:r>
            <a:r>
              <a:rPr lang="en-US" sz="1000" dirty="0" err="1"/>
              <a:t>gebruik</a:t>
            </a:r>
            <a:r>
              <a:rPr lang="en-US" sz="1000" dirty="0"/>
              <a:t> van </a:t>
            </a:r>
            <a:r>
              <a:rPr lang="en-US" sz="1000" dirty="0" err="1"/>
              <a:t>biogrondstoffen</a:t>
            </a:r>
            <a:r>
              <a:rPr lang="en-US" sz="1000" dirty="0"/>
              <a:t> in de </a:t>
            </a:r>
            <a:r>
              <a:rPr lang="en-US" sz="1000" dirty="0" err="1"/>
              <a:t>gebouwde</a:t>
            </a:r>
            <a:r>
              <a:rPr lang="en-US" sz="1000" dirty="0"/>
              <a:t> </a:t>
            </a:r>
            <a:r>
              <a:rPr lang="en-US" sz="1000" dirty="0" err="1"/>
              <a:t>omgeving</a:t>
            </a:r>
            <a:r>
              <a:rPr lang="en-US" sz="1000" dirty="0"/>
              <a:t> </a:t>
            </a:r>
            <a:r>
              <a:rPr lang="en-US" sz="1000" dirty="0" err="1"/>
              <a:t>versneld</a:t>
            </a:r>
            <a:r>
              <a:rPr lang="en-US" sz="1000" dirty="0"/>
              <a:t> </a:t>
            </a:r>
            <a:r>
              <a:rPr lang="en-US" sz="1000" dirty="0" err="1"/>
              <a:t>opschaalt</a:t>
            </a:r>
            <a:r>
              <a:rPr lang="en-US" sz="1000" dirty="0"/>
              <a:t>. Samen met de </a:t>
            </a:r>
            <a:r>
              <a:rPr lang="en-US" sz="1000" dirty="0" err="1"/>
              <a:t>ministeries</a:t>
            </a:r>
            <a:r>
              <a:rPr lang="en-US" sz="1000" dirty="0"/>
              <a:t> van LVVN, VRO, KGG </a:t>
            </a:r>
            <a:r>
              <a:rPr lang="en-US" sz="1000" dirty="0" err="1"/>
              <a:t>en</a:t>
            </a:r>
            <a:r>
              <a:rPr lang="en-US" sz="1000" dirty="0"/>
              <a:t> I&amp;W </a:t>
            </a:r>
            <a:r>
              <a:rPr lang="en-US" sz="1000" dirty="0" err="1"/>
              <a:t>voeren</a:t>
            </a:r>
            <a:r>
              <a:rPr lang="en-US" sz="1000" dirty="0"/>
              <a:t> we de </a:t>
            </a:r>
            <a:r>
              <a:rPr lang="en-US" sz="1000" u="sng" dirty="0">
                <a:hlinkClick r:id="rId3"/>
              </a:rPr>
              <a:t>Nationale Aanpak Biobased Bouwen</a:t>
            </a:r>
            <a:r>
              <a:rPr lang="en-US" sz="1000" dirty="0"/>
              <a:t> (NABB) </a:t>
            </a:r>
            <a:r>
              <a:rPr lang="en-US" sz="1000" dirty="0" err="1"/>
              <a:t>uit</a:t>
            </a:r>
            <a:r>
              <a:rPr lang="en-US" sz="1000" dirty="0"/>
              <a:t>. In </a:t>
            </a:r>
            <a:r>
              <a:rPr lang="en-US" sz="1000" dirty="0" err="1"/>
              <a:t>nauwe</a:t>
            </a:r>
            <a:r>
              <a:rPr lang="en-US" sz="1000" dirty="0"/>
              <a:t> </a:t>
            </a:r>
            <a:r>
              <a:rPr lang="en-US" sz="1000" dirty="0" err="1"/>
              <a:t>samenwerking</a:t>
            </a:r>
            <a:r>
              <a:rPr lang="en-US" sz="1000" dirty="0"/>
              <a:t> met </a:t>
            </a:r>
            <a:r>
              <a:rPr lang="en-US" sz="1000" dirty="0" err="1"/>
              <a:t>acht</a:t>
            </a:r>
            <a:r>
              <a:rPr lang="en-US" sz="1000" dirty="0"/>
              <a:t> </a:t>
            </a:r>
            <a:r>
              <a:rPr lang="en-US" sz="1000" dirty="0" err="1"/>
              <a:t>provincies</a:t>
            </a:r>
            <a:r>
              <a:rPr lang="en-US" sz="1000" dirty="0"/>
              <a:t> </a:t>
            </a:r>
            <a:r>
              <a:rPr lang="en-US" sz="1000" dirty="0" err="1"/>
              <a:t>geven</a:t>
            </a:r>
            <a:r>
              <a:rPr lang="en-US" sz="1000" dirty="0"/>
              <a:t> ze, </a:t>
            </a:r>
            <a:r>
              <a:rPr lang="en-US" sz="1000" dirty="0" err="1"/>
              <a:t>aanpalend</a:t>
            </a:r>
            <a:r>
              <a:rPr lang="en-US" sz="1000" dirty="0"/>
              <a:t> </a:t>
            </a:r>
            <a:r>
              <a:rPr lang="en-US" sz="1000" dirty="0" err="1"/>
              <a:t>aan</a:t>
            </a:r>
            <a:r>
              <a:rPr lang="en-US" sz="1000" dirty="0"/>
              <a:t> de NABB, </a:t>
            </a:r>
            <a:r>
              <a:rPr lang="en-US" sz="1000" dirty="0" err="1"/>
              <a:t>uitvoering</a:t>
            </a:r>
            <a:r>
              <a:rPr lang="en-US" sz="1000" dirty="0"/>
              <a:t> </a:t>
            </a:r>
            <a:r>
              <a:rPr lang="en-US" sz="1000" dirty="0" err="1"/>
              <a:t>aan</a:t>
            </a:r>
            <a:r>
              <a:rPr lang="en-US" sz="1000" dirty="0"/>
              <a:t> </a:t>
            </a:r>
            <a:r>
              <a:rPr lang="en-US" sz="1000" u="sng" dirty="0">
                <a:hlinkClick r:id="rId4"/>
              </a:rPr>
              <a:t>regionale ketenprojecten</a:t>
            </a:r>
            <a:r>
              <a:rPr lang="en-US" sz="1000" dirty="0"/>
              <a:t>.  </a:t>
            </a:r>
            <a:br>
              <a:rPr lang="en-US" sz="1000" dirty="0">
                <a:cs typeface="+mn-lt"/>
              </a:rPr>
            </a:br>
            <a:r>
              <a:rPr lang="en-US" sz="1000" dirty="0"/>
              <a:t>Wat </a:t>
            </a:r>
            <a:r>
              <a:rPr lang="en-US" sz="1000" dirty="0" err="1"/>
              <a:t>doet</a:t>
            </a:r>
            <a:r>
              <a:rPr lang="en-US" sz="1000" dirty="0"/>
              <a:t> Building Balance?</a:t>
            </a:r>
          </a:p>
          <a:p>
            <a:r>
              <a:rPr lang="en-US" sz="1000" dirty="0"/>
              <a:t>Ze </a:t>
            </a:r>
            <a:r>
              <a:rPr lang="en-US" sz="1000" dirty="0" err="1"/>
              <a:t>starten</a:t>
            </a:r>
            <a:r>
              <a:rPr lang="en-US" sz="1000" dirty="0"/>
              <a:t>, </a:t>
            </a:r>
            <a:r>
              <a:rPr lang="en-US" sz="1000" dirty="0" err="1"/>
              <a:t>stimuleren</a:t>
            </a:r>
            <a:r>
              <a:rPr lang="en-US" sz="1000" dirty="0"/>
              <a:t> </a:t>
            </a:r>
            <a:r>
              <a:rPr lang="en-US" sz="1000" dirty="0" err="1"/>
              <a:t>en</a:t>
            </a:r>
            <a:r>
              <a:rPr lang="en-US" sz="1000" dirty="0"/>
              <a:t> </a:t>
            </a:r>
            <a:r>
              <a:rPr lang="en-US" sz="1000" dirty="0" err="1"/>
              <a:t>ondersteunen</a:t>
            </a:r>
            <a:r>
              <a:rPr lang="en-US" sz="1000" dirty="0"/>
              <a:t> </a:t>
            </a:r>
            <a:r>
              <a:rPr lang="en-US" sz="1000" dirty="0" err="1"/>
              <a:t>ketens</a:t>
            </a:r>
            <a:r>
              <a:rPr lang="en-US" sz="1000" dirty="0"/>
              <a:t> van land tot </a:t>
            </a:r>
            <a:r>
              <a:rPr lang="en-US" sz="1000" dirty="0" err="1"/>
              <a:t>pand</a:t>
            </a:r>
            <a:r>
              <a:rPr lang="en-US" sz="1000" dirty="0"/>
              <a:t>. </a:t>
            </a:r>
            <a:br>
              <a:rPr lang="en-US" sz="1000" dirty="0">
                <a:cs typeface="+mn-lt"/>
              </a:rPr>
            </a:br>
            <a:r>
              <a:rPr lang="en-US" sz="1000" dirty="0"/>
              <a:t>Ze </a:t>
            </a:r>
            <a:r>
              <a:rPr lang="en-US" sz="1000" dirty="0" err="1"/>
              <a:t>creëren</a:t>
            </a:r>
            <a:r>
              <a:rPr lang="en-US" sz="1000" dirty="0"/>
              <a:t> </a:t>
            </a:r>
            <a:r>
              <a:rPr lang="en-US" sz="1000" dirty="0" err="1"/>
              <a:t>vraag</a:t>
            </a:r>
            <a:r>
              <a:rPr lang="en-US" sz="1000" dirty="0"/>
              <a:t> </a:t>
            </a:r>
            <a:r>
              <a:rPr lang="en-US" sz="1000" dirty="0" err="1"/>
              <a:t>naar</a:t>
            </a:r>
            <a:r>
              <a:rPr lang="en-US" sz="1000" dirty="0"/>
              <a:t> biobased </a:t>
            </a:r>
            <a:r>
              <a:rPr lang="en-US" sz="1000" dirty="0" err="1"/>
              <a:t>materiaal</a:t>
            </a:r>
            <a:r>
              <a:rPr lang="en-US" sz="1000" dirty="0"/>
              <a:t> in de </a:t>
            </a:r>
            <a:r>
              <a:rPr lang="en-US" sz="1000" dirty="0" err="1"/>
              <a:t>bouwsector</a:t>
            </a:r>
            <a:r>
              <a:rPr lang="en-US" sz="1000" dirty="0"/>
              <a:t> </a:t>
            </a:r>
            <a:r>
              <a:rPr lang="en-US" sz="1000" dirty="0" err="1"/>
              <a:t>en</a:t>
            </a:r>
            <a:r>
              <a:rPr lang="en-US" sz="1000" dirty="0"/>
              <a:t> </a:t>
            </a:r>
            <a:r>
              <a:rPr lang="en-US" sz="1000" dirty="0" err="1"/>
              <a:t>bij</a:t>
            </a:r>
            <a:r>
              <a:rPr lang="en-US" sz="1000" dirty="0"/>
              <a:t> </a:t>
            </a:r>
            <a:r>
              <a:rPr lang="en-US" sz="1000" dirty="0" err="1"/>
              <a:t>haar</a:t>
            </a:r>
            <a:r>
              <a:rPr lang="en-US" sz="1000" dirty="0"/>
              <a:t> </a:t>
            </a:r>
            <a:r>
              <a:rPr lang="en-US" sz="1000" dirty="0" err="1"/>
              <a:t>opdrachtgevers</a:t>
            </a:r>
            <a:r>
              <a:rPr lang="en-US" sz="1000" dirty="0"/>
              <a:t>. </a:t>
            </a:r>
            <a:br>
              <a:rPr lang="en-US" sz="1000" dirty="0">
                <a:cs typeface="+mn-lt"/>
              </a:rPr>
            </a:br>
            <a:r>
              <a:rPr lang="en-US" sz="1000" dirty="0"/>
              <a:t>Ze </a:t>
            </a:r>
            <a:r>
              <a:rPr lang="en-US" sz="1000" dirty="0" err="1"/>
              <a:t>helpen</a:t>
            </a:r>
            <a:r>
              <a:rPr lang="en-US" sz="1000" dirty="0"/>
              <a:t> </a:t>
            </a:r>
            <a:r>
              <a:rPr lang="en-US" sz="1000" dirty="0" err="1"/>
              <a:t>actief</a:t>
            </a:r>
            <a:r>
              <a:rPr lang="en-US" sz="1000" dirty="0"/>
              <a:t> de </a:t>
            </a:r>
            <a:r>
              <a:rPr lang="en-US" sz="1000" dirty="0" err="1"/>
              <a:t>verwerkende</a:t>
            </a:r>
            <a:r>
              <a:rPr lang="en-US" sz="1000" dirty="0"/>
              <a:t> </a:t>
            </a:r>
            <a:r>
              <a:rPr lang="en-US" sz="1000" dirty="0" err="1"/>
              <a:t>industrie</a:t>
            </a:r>
            <a:r>
              <a:rPr lang="en-US" sz="1000" dirty="0"/>
              <a:t> met </a:t>
            </a:r>
            <a:r>
              <a:rPr lang="en-US" sz="1000" dirty="0" err="1"/>
              <a:t>opschalen</a:t>
            </a:r>
            <a:r>
              <a:rPr lang="en-US" sz="1000" dirty="0"/>
              <a:t>, </a:t>
            </a:r>
            <a:r>
              <a:rPr lang="en-US" sz="1000" dirty="0" err="1"/>
              <a:t>certificeren</a:t>
            </a:r>
            <a:r>
              <a:rPr lang="en-US" sz="1000" dirty="0"/>
              <a:t> </a:t>
            </a:r>
            <a:r>
              <a:rPr lang="en-US" sz="1000" dirty="0" err="1"/>
              <a:t>en</a:t>
            </a:r>
            <a:r>
              <a:rPr lang="en-US" sz="1000" dirty="0"/>
              <a:t> </a:t>
            </a:r>
            <a:r>
              <a:rPr lang="en-US" sz="1000" dirty="0" err="1"/>
              <a:t>verbinden</a:t>
            </a:r>
            <a:r>
              <a:rPr lang="en-US" sz="1000" dirty="0"/>
              <a:t> hen </a:t>
            </a:r>
            <a:r>
              <a:rPr lang="en-US" sz="1000" dirty="0" err="1"/>
              <a:t>aan</a:t>
            </a:r>
            <a:r>
              <a:rPr lang="en-US" sz="1000" dirty="0"/>
              <a:t> </a:t>
            </a:r>
            <a:r>
              <a:rPr lang="en-US" sz="1000" dirty="0" err="1"/>
              <a:t>klanten</a:t>
            </a:r>
            <a:r>
              <a:rPr lang="en-US" sz="1000" dirty="0"/>
              <a:t> in de bouw </a:t>
            </a:r>
            <a:r>
              <a:rPr lang="en-US" sz="1000" dirty="0" err="1"/>
              <a:t>en</a:t>
            </a:r>
            <a:r>
              <a:rPr lang="en-US" sz="1000" dirty="0"/>
              <a:t> </a:t>
            </a:r>
            <a:r>
              <a:rPr lang="en-US" sz="1000" dirty="0" err="1"/>
              <a:t>telers</a:t>
            </a:r>
            <a:r>
              <a:rPr lang="en-US" sz="1000" dirty="0"/>
              <a:t> van de </a:t>
            </a:r>
            <a:r>
              <a:rPr lang="en-US" sz="1000" dirty="0" err="1"/>
              <a:t>grondstoffen</a:t>
            </a:r>
            <a:r>
              <a:rPr lang="en-US" sz="1000" dirty="0"/>
              <a:t>. </a:t>
            </a:r>
            <a:br>
              <a:rPr lang="en-US" sz="1000" dirty="0">
                <a:cs typeface="+mn-lt"/>
              </a:rPr>
            </a:br>
            <a:r>
              <a:rPr lang="en-US" sz="1000" dirty="0"/>
              <a:t>Ze </a:t>
            </a:r>
            <a:r>
              <a:rPr lang="en-US" sz="1000" dirty="0" err="1"/>
              <a:t>richten</a:t>
            </a:r>
            <a:r>
              <a:rPr lang="en-US" sz="1000" dirty="0"/>
              <a:t> </a:t>
            </a:r>
            <a:r>
              <a:rPr lang="en-US" sz="1000" dirty="0" err="1"/>
              <a:t>zich</a:t>
            </a:r>
            <a:r>
              <a:rPr lang="en-US" sz="1000" dirty="0"/>
              <a:t>, </a:t>
            </a:r>
            <a:r>
              <a:rPr lang="en-US" sz="1000" dirty="0" err="1"/>
              <a:t>daar</a:t>
            </a:r>
            <a:r>
              <a:rPr lang="en-US" sz="1000" dirty="0"/>
              <a:t> </a:t>
            </a:r>
            <a:r>
              <a:rPr lang="en-US" sz="1000" dirty="0" err="1"/>
              <a:t>waar</a:t>
            </a:r>
            <a:r>
              <a:rPr lang="en-US" sz="1000" dirty="0"/>
              <a:t> </a:t>
            </a:r>
            <a:r>
              <a:rPr lang="en-US" sz="1000" dirty="0" err="1"/>
              <a:t>mogelijk</a:t>
            </a:r>
            <a:r>
              <a:rPr lang="en-US" sz="1000" dirty="0"/>
              <a:t> </a:t>
            </a:r>
            <a:r>
              <a:rPr lang="en-US" sz="1000" dirty="0" err="1"/>
              <a:t>en</a:t>
            </a:r>
            <a:r>
              <a:rPr lang="en-US" sz="1000" dirty="0"/>
              <a:t> </a:t>
            </a:r>
            <a:r>
              <a:rPr lang="en-US" sz="1000" dirty="0" err="1"/>
              <a:t>economisch</a:t>
            </a:r>
            <a:r>
              <a:rPr lang="en-US" sz="1000" dirty="0"/>
              <a:t> </a:t>
            </a:r>
            <a:r>
              <a:rPr lang="en-US" sz="1000" dirty="0" err="1"/>
              <a:t>haalbaar</a:t>
            </a:r>
            <a:r>
              <a:rPr lang="en-US" sz="1000" dirty="0"/>
              <a:t>, op het </a:t>
            </a:r>
            <a:r>
              <a:rPr lang="en-US" sz="1000" dirty="0" err="1"/>
              <a:t>toepassen</a:t>
            </a:r>
            <a:r>
              <a:rPr lang="en-US" sz="1000" dirty="0"/>
              <a:t> van </a:t>
            </a:r>
            <a:r>
              <a:rPr lang="en-US" sz="1000" dirty="0" err="1"/>
              <a:t>teelten</a:t>
            </a:r>
            <a:r>
              <a:rPr lang="en-US" sz="1000" dirty="0"/>
              <a:t> </a:t>
            </a:r>
            <a:r>
              <a:rPr lang="en-US" sz="1000" dirty="0" err="1"/>
              <a:t>en</a:t>
            </a:r>
            <a:r>
              <a:rPr lang="en-US" sz="1000" dirty="0"/>
              <a:t> </a:t>
            </a:r>
            <a:r>
              <a:rPr lang="en-US" sz="1000" dirty="0" err="1"/>
              <a:t>reststromen</a:t>
            </a:r>
            <a:r>
              <a:rPr lang="en-US" sz="1000" dirty="0"/>
              <a:t> van </a:t>
            </a:r>
            <a:r>
              <a:rPr lang="en-US" sz="1000" dirty="0" err="1"/>
              <a:t>Nederlandse</a:t>
            </a:r>
            <a:r>
              <a:rPr lang="en-US" sz="1000" dirty="0"/>
              <a:t> </a:t>
            </a:r>
            <a:r>
              <a:rPr lang="en-US" sz="1000" dirty="0" err="1"/>
              <a:t>bodem</a:t>
            </a:r>
            <a:r>
              <a:rPr lang="en-US" sz="1000" dirty="0"/>
              <a:t> </a:t>
            </a:r>
            <a:r>
              <a:rPr lang="en-US" sz="1000" dirty="0" err="1"/>
              <a:t>voor</a:t>
            </a:r>
            <a:r>
              <a:rPr lang="en-US" sz="1000" dirty="0"/>
              <a:t> de </a:t>
            </a:r>
            <a:r>
              <a:rPr lang="en-US" sz="1000" dirty="0" err="1"/>
              <a:t>productie</a:t>
            </a:r>
            <a:r>
              <a:rPr lang="en-US" sz="1000" dirty="0"/>
              <a:t> van biobased </a:t>
            </a:r>
            <a:r>
              <a:rPr lang="en-US" sz="1000" dirty="0" err="1"/>
              <a:t>bouwproducten</a:t>
            </a:r>
            <a:r>
              <a:rPr lang="en-US" sz="1000" dirty="0"/>
              <a:t>. </a:t>
            </a:r>
            <a:br>
              <a:rPr lang="en-US" sz="1000" dirty="0">
                <a:cs typeface="+mn-lt"/>
              </a:rPr>
            </a:br>
            <a:r>
              <a:rPr lang="en-US" sz="1000" dirty="0"/>
              <a:t>Ze </a:t>
            </a:r>
            <a:r>
              <a:rPr lang="en-US" sz="1000" dirty="0" err="1"/>
              <a:t>zorgen</a:t>
            </a:r>
            <a:r>
              <a:rPr lang="en-US" sz="1000" dirty="0"/>
              <a:t> </a:t>
            </a:r>
            <a:r>
              <a:rPr lang="en-US" sz="1000" dirty="0" err="1"/>
              <a:t>dat</a:t>
            </a:r>
            <a:r>
              <a:rPr lang="en-US" sz="1000" dirty="0"/>
              <a:t> het </a:t>
            </a:r>
            <a:r>
              <a:rPr lang="en-US" sz="1000" dirty="0" err="1"/>
              <a:t>telen</a:t>
            </a:r>
            <a:r>
              <a:rPr lang="en-US" sz="1000" dirty="0"/>
              <a:t> van </a:t>
            </a:r>
            <a:r>
              <a:rPr lang="en-US" sz="1000" dirty="0" err="1"/>
              <a:t>vezelgewassen</a:t>
            </a:r>
            <a:r>
              <a:rPr lang="en-US" sz="1000" dirty="0"/>
              <a:t> op de </a:t>
            </a:r>
            <a:r>
              <a:rPr lang="en-US" sz="1000" dirty="0" err="1"/>
              <a:t>juiste</a:t>
            </a:r>
            <a:r>
              <a:rPr lang="en-US" sz="1000" dirty="0"/>
              <a:t> </a:t>
            </a:r>
            <a:r>
              <a:rPr lang="en-US" sz="1000" dirty="0" err="1"/>
              <a:t>plek</a:t>
            </a:r>
            <a:r>
              <a:rPr lang="en-US" sz="1000" dirty="0"/>
              <a:t> </a:t>
            </a:r>
            <a:r>
              <a:rPr lang="en-US" sz="1000" dirty="0" err="1"/>
              <a:t>gebeurt</a:t>
            </a:r>
            <a:r>
              <a:rPr lang="en-US" sz="1000" dirty="0"/>
              <a:t>, </a:t>
            </a:r>
            <a:r>
              <a:rPr lang="en-US" sz="1000" dirty="0" err="1"/>
              <a:t>bij</a:t>
            </a:r>
            <a:r>
              <a:rPr lang="en-US" sz="1000" dirty="0"/>
              <a:t> de </a:t>
            </a:r>
            <a:r>
              <a:rPr lang="en-US" sz="1000" dirty="0" err="1"/>
              <a:t>juiste</a:t>
            </a:r>
            <a:r>
              <a:rPr lang="en-US" sz="1000" dirty="0"/>
              <a:t> </a:t>
            </a:r>
            <a:r>
              <a:rPr lang="en-US" sz="1000" dirty="0" err="1"/>
              <a:t>ondernemers</a:t>
            </a:r>
            <a:r>
              <a:rPr lang="en-US" sz="1000" dirty="0"/>
              <a:t> </a:t>
            </a:r>
            <a:r>
              <a:rPr lang="en-US" sz="1000" dirty="0" err="1"/>
              <a:t>en</a:t>
            </a:r>
            <a:r>
              <a:rPr lang="en-US" sz="1000" dirty="0"/>
              <a:t> </a:t>
            </a:r>
            <a:r>
              <a:rPr lang="en-US" sz="1000" dirty="0" err="1"/>
              <a:t>passend</a:t>
            </a:r>
            <a:r>
              <a:rPr lang="en-US" sz="1000" dirty="0"/>
              <a:t> </a:t>
            </a:r>
            <a:r>
              <a:rPr lang="en-US" sz="1000" dirty="0" err="1"/>
              <a:t>binnen</a:t>
            </a:r>
            <a:r>
              <a:rPr lang="en-US" sz="1000" dirty="0"/>
              <a:t> de </a:t>
            </a:r>
            <a:r>
              <a:rPr lang="en-US" sz="1000" dirty="0" err="1"/>
              <a:t>agrarische</a:t>
            </a:r>
            <a:r>
              <a:rPr lang="en-US" sz="1000" dirty="0"/>
              <a:t> </a:t>
            </a:r>
            <a:r>
              <a:rPr lang="en-US" sz="1000" dirty="0" err="1"/>
              <a:t>dynamiek</a:t>
            </a:r>
            <a:r>
              <a:rPr lang="en-US" sz="1000" dirty="0"/>
              <a:t> van </a:t>
            </a:r>
            <a:r>
              <a:rPr lang="en-US" sz="1000" dirty="0" err="1"/>
              <a:t>een</a:t>
            </a:r>
            <a:r>
              <a:rPr lang="en-US" sz="1000" dirty="0"/>
              <a:t> </a:t>
            </a:r>
            <a:r>
              <a:rPr lang="en-US" sz="1000" dirty="0" err="1"/>
              <a:t>gebied</a:t>
            </a:r>
            <a:r>
              <a:rPr lang="en-US" sz="1000" dirty="0"/>
              <a:t>. </a:t>
            </a:r>
          </a:p>
          <a:p>
            <a:r>
              <a:rPr lang="en-US" sz="1000" dirty="0" err="1"/>
              <a:t>Daarnaast</a:t>
            </a:r>
            <a:r>
              <a:rPr lang="en-US" sz="1000" dirty="0"/>
              <a:t> </a:t>
            </a:r>
            <a:r>
              <a:rPr lang="en-US" sz="1000" dirty="0" err="1"/>
              <a:t>dragen</a:t>
            </a:r>
            <a:r>
              <a:rPr lang="en-US" sz="1000" dirty="0"/>
              <a:t> ze </a:t>
            </a:r>
            <a:r>
              <a:rPr lang="en-US" sz="1000" dirty="0" err="1"/>
              <a:t>actief</a:t>
            </a:r>
            <a:r>
              <a:rPr lang="en-US" sz="1000" dirty="0"/>
              <a:t> </a:t>
            </a:r>
            <a:r>
              <a:rPr lang="en-US" sz="1000" dirty="0" err="1"/>
              <a:t>bij</a:t>
            </a:r>
            <a:r>
              <a:rPr lang="en-US" sz="1000" dirty="0"/>
              <a:t> </a:t>
            </a:r>
            <a:r>
              <a:rPr lang="en-US" sz="1000" dirty="0" err="1"/>
              <a:t>aan</a:t>
            </a:r>
            <a:r>
              <a:rPr lang="en-US" sz="1000" dirty="0"/>
              <a:t> het </a:t>
            </a:r>
            <a:r>
              <a:rPr lang="en-US" sz="1000" dirty="0" err="1"/>
              <a:t>creëren</a:t>
            </a:r>
            <a:r>
              <a:rPr lang="en-US" sz="1000" dirty="0"/>
              <a:t> van de </a:t>
            </a:r>
            <a:r>
              <a:rPr lang="en-US" sz="1000" dirty="0" err="1"/>
              <a:t>juiste</a:t>
            </a:r>
            <a:r>
              <a:rPr lang="en-US" sz="1000" dirty="0"/>
              <a:t> </a:t>
            </a:r>
            <a:r>
              <a:rPr lang="en-US" sz="1000" dirty="0" err="1"/>
              <a:t>marktcondities</a:t>
            </a:r>
            <a:r>
              <a:rPr lang="en-US" sz="1000" dirty="0"/>
              <a:t> </a:t>
            </a:r>
            <a:r>
              <a:rPr lang="en-US" sz="1000" dirty="0" err="1"/>
              <a:t>waarmee</a:t>
            </a:r>
            <a:r>
              <a:rPr lang="en-US" sz="1000" dirty="0"/>
              <a:t> ze de </a:t>
            </a:r>
            <a:r>
              <a:rPr lang="en-US" sz="1000" dirty="0" err="1"/>
              <a:t>kans</a:t>
            </a:r>
            <a:r>
              <a:rPr lang="en-US" sz="1000" dirty="0"/>
              <a:t> op </a:t>
            </a:r>
            <a:r>
              <a:rPr lang="en-US" sz="1000" dirty="0" err="1"/>
              <a:t>versnelling</a:t>
            </a:r>
            <a:r>
              <a:rPr lang="en-US" sz="1000" dirty="0"/>
              <a:t> en </a:t>
            </a:r>
            <a:r>
              <a:rPr lang="en-US" sz="1000" dirty="0" err="1"/>
              <a:t>opschaling</a:t>
            </a:r>
            <a:r>
              <a:rPr lang="en-US" sz="1000" dirty="0"/>
              <a:t> </a:t>
            </a:r>
            <a:r>
              <a:rPr lang="en-US" sz="1000" dirty="0" err="1"/>
              <a:t>vergroten</a:t>
            </a:r>
            <a:r>
              <a:rPr lang="en-US" sz="1000" dirty="0"/>
              <a:t>. Denk </a:t>
            </a:r>
            <a:r>
              <a:rPr lang="en-US" sz="1000" dirty="0" err="1"/>
              <a:t>daarbij</a:t>
            </a:r>
            <a:r>
              <a:rPr lang="en-US" sz="1000" dirty="0"/>
              <a:t> </a:t>
            </a:r>
            <a:r>
              <a:rPr lang="en-US" sz="1000" dirty="0" err="1"/>
              <a:t>aan</a:t>
            </a:r>
            <a:r>
              <a:rPr lang="en-US" sz="1000" dirty="0"/>
              <a:t> het </a:t>
            </a:r>
            <a:r>
              <a:rPr lang="en-US" sz="1000" dirty="0" err="1"/>
              <a:t>agenderen</a:t>
            </a:r>
            <a:r>
              <a:rPr lang="en-US" sz="1000" dirty="0"/>
              <a:t> van </a:t>
            </a:r>
            <a:r>
              <a:rPr lang="en-US" sz="1000" dirty="0" err="1"/>
              <a:t>remmende</a:t>
            </a:r>
            <a:r>
              <a:rPr lang="en-US" sz="1000" dirty="0"/>
              <a:t> </a:t>
            </a:r>
            <a:r>
              <a:rPr lang="en-US" sz="1000" dirty="0" err="1"/>
              <a:t>regelgeving</a:t>
            </a:r>
            <a:r>
              <a:rPr lang="en-US" sz="1000" dirty="0"/>
              <a:t>, het </a:t>
            </a:r>
            <a:r>
              <a:rPr lang="en-US" sz="1000" dirty="0" err="1"/>
              <a:t>bedenken</a:t>
            </a:r>
            <a:r>
              <a:rPr lang="en-US" sz="1000" dirty="0"/>
              <a:t> van </a:t>
            </a:r>
            <a:r>
              <a:rPr lang="en-US" sz="1000" dirty="0" err="1"/>
              <a:t>stimulerende</a:t>
            </a:r>
            <a:r>
              <a:rPr lang="en-US" sz="1000" dirty="0"/>
              <a:t> </a:t>
            </a:r>
            <a:r>
              <a:rPr lang="en-US" sz="1000" dirty="0" err="1"/>
              <a:t>maatregelen</a:t>
            </a:r>
            <a:r>
              <a:rPr lang="en-US" sz="1000" dirty="0"/>
              <a:t>, het </a:t>
            </a:r>
            <a:r>
              <a:rPr lang="en-US" sz="1000" dirty="0" err="1"/>
              <a:t>organiseren</a:t>
            </a:r>
            <a:r>
              <a:rPr lang="en-US" sz="1000" dirty="0"/>
              <a:t> van </a:t>
            </a:r>
            <a:r>
              <a:rPr lang="en-US" sz="1000" dirty="0" err="1"/>
              <a:t>middelen</a:t>
            </a:r>
            <a:r>
              <a:rPr lang="en-US" sz="1000" dirty="0"/>
              <a:t> om </a:t>
            </a:r>
            <a:r>
              <a:rPr lang="en-US" sz="1000" dirty="0" err="1"/>
              <a:t>ondernemers</a:t>
            </a:r>
            <a:r>
              <a:rPr lang="en-US" sz="1000" dirty="0"/>
              <a:t> de </a:t>
            </a:r>
            <a:r>
              <a:rPr lang="en-US" sz="1000" dirty="0" err="1"/>
              <a:t>overstap</a:t>
            </a:r>
            <a:r>
              <a:rPr lang="en-US" sz="1000" dirty="0"/>
              <a:t> </a:t>
            </a:r>
            <a:r>
              <a:rPr lang="en-US" sz="1000" dirty="0" err="1"/>
              <a:t>naar</a:t>
            </a:r>
            <a:r>
              <a:rPr lang="en-US" sz="1000" dirty="0"/>
              <a:t> biobased </a:t>
            </a:r>
            <a:r>
              <a:rPr lang="en-US" sz="1000" dirty="0" err="1"/>
              <a:t>te</a:t>
            </a:r>
            <a:r>
              <a:rPr lang="en-US" sz="1000" dirty="0"/>
              <a:t> laten </a:t>
            </a:r>
            <a:r>
              <a:rPr lang="en-US" sz="1000" dirty="0" err="1"/>
              <a:t>maken</a:t>
            </a:r>
            <a:r>
              <a:rPr lang="en-US" sz="1000" dirty="0"/>
              <a:t>. </a:t>
            </a:r>
            <a:r>
              <a:rPr lang="en-US" sz="1000" b="1" dirty="0"/>
              <a:t> Wil je in contact </a:t>
            </a:r>
            <a:r>
              <a:rPr lang="en-US" sz="1000" b="1" dirty="0" err="1"/>
              <a:t>komen</a:t>
            </a:r>
            <a:r>
              <a:rPr lang="en-US" sz="1000" b="1" dirty="0"/>
              <a:t> met de </a:t>
            </a:r>
            <a:r>
              <a:rPr lang="en-US" sz="1000" b="1" dirty="0" err="1"/>
              <a:t>mensen</a:t>
            </a:r>
            <a:r>
              <a:rPr lang="en-US" sz="1000" b="1" dirty="0"/>
              <a:t> van Building Balance? Laat het me </a:t>
            </a:r>
            <a:r>
              <a:rPr lang="en-US" sz="1000" b="1" dirty="0" err="1"/>
              <a:t>weten</a:t>
            </a:r>
            <a:r>
              <a:rPr lang="en-US" sz="1000" b="1" dirty="0"/>
              <a:t> </a:t>
            </a:r>
            <a:r>
              <a:rPr lang="en-US" sz="1000" b="1" dirty="0" err="1"/>
              <a:t>en</a:t>
            </a:r>
            <a:r>
              <a:rPr lang="en-US" sz="1000" b="1" dirty="0"/>
              <a:t> </a:t>
            </a:r>
            <a:r>
              <a:rPr lang="en-US" sz="1000" b="1" dirty="0" err="1"/>
              <a:t>ik</a:t>
            </a:r>
            <a:r>
              <a:rPr lang="en-US" sz="1000" b="1" dirty="0"/>
              <a:t> </a:t>
            </a:r>
            <a:r>
              <a:rPr lang="en-US" sz="1000" b="1" dirty="0" err="1"/>
              <a:t>zorg</a:t>
            </a:r>
            <a:r>
              <a:rPr lang="en-US" sz="1000" b="1" dirty="0"/>
              <a:t> </a:t>
            </a:r>
            <a:r>
              <a:rPr lang="en-US" sz="1000" b="1" dirty="0" err="1"/>
              <a:t>dat</a:t>
            </a:r>
            <a:r>
              <a:rPr lang="en-US" sz="1000" b="1" dirty="0"/>
              <a:t> je in contact </a:t>
            </a:r>
            <a:r>
              <a:rPr lang="en-US" sz="1000" b="1" dirty="0" err="1"/>
              <a:t>komt</a:t>
            </a:r>
            <a:r>
              <a:rPr lang="en-US" sz="1000" b="1" dirty="0"/>
              <a:t>.</a:t>
            </a:r>
          </a:p>
          <a:p>
            <a:endParaRPr lang="en-US" dirty="0">
              <a:cs typeface="+mn-lt"/>
            </a:endParaRPr>
          </a:p>
        </p:txBody>
      </p:sp>
      <p:sp>
        <p:nvSpPr>
          <p:cNvPr id="4" name="Slide Number Placeholder 3"/>
          <p:cNvSpPr>
            <a:spLocks noGrp="1"/>
          </p:cNvSpPr>
          <p:nvPr>
            <p:ph type="sldNum" sz="quarter" idx="5"/>
          </p:nvPr>
        </p:nvSpPr>
        <p:spPr/>
        <p:txBody>
          <a:bodyPr/>
          <a:lstStyle/>
          <a:p>
            <a:fld id="{F286DBA5-9CA9-4563-A7A7-39A954E3F04B}" type="slidenum">
              <a:rPr lang="nl-NL" smtClean="0"/>
              <a:t>9</a:t>
            </a:fld>
            <a:endParaRPr lang="nl-NL"/>
          </a:p>
        </p:txBody>
      </p:sp>
    </p:spTree>
    <p:extLst>
      <p:ext uri="{BB962C8B-B14F-4D97-AF65-F5344CB8AC3E}">
        <p14:creationId xmlns:p14="http://schemas.microsoft.com/office/powerpoint/2010/main" val="96292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023A3-F3AC-D5FA-0706-45F6C9C4831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CE161B4-711B-311E-7883-F72AE72FA0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822AE72-13CB-2AEB-1225-9A9C555FEA83}"/>
              </a:ext>
            </a:extLst>
          </p:cNvPr>
          <p:cNvSpPr>
            <a:spLocks noGrp="1"/>
          </p:cNvSpPr>
          <p:nvPr>
            <p:ph type="dt" sz="half" idx="10"/>
          </p:nvPr>
        </p:nvSpPr>
        <p:spPr/>
        <p:txBody>
          <a:bodyPr/>
          <a:lstStyle/>
          <a:p>
            <a:fld id="{464E097D-0E23-4E25-9BA5-A3D11F862233}" type="datetimeFigureOut">
              <a:rPr lang="nl-NL" smtClean="0"/>
              <a:t>14-2-2025</a:t>
            </a:fld>
            <a:endParaRPr lang="nl-NL"/>
          </a:p>
        </p:txBody>
      </p:sp>
      <p:sp>
        <p:nvSpPr>
          <p:cNvPr id="5" name="Tijdelijke aanduiding voor voettekst 4">
            <a:extLst>
              <a:ext uri="{FF2B5EF4-FFF2-40B4-BE49-F238E27FC236}">
                <a16:creationId xmlns:a16="http://schemas.microsoft.com/office/drawing/2014/main" id="{D0C3274C-BE90-6781-0AF8-AA01EEC896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AD4595-DAFB-F799-F388-4D166B2BDC50}"/>
              </a:ext>
            </a:extLst>
          </p:cNvPr>
          <p:cNvSpPr>
            <a:spLocks noGrp="1"/>
          </p:cNvSpPr>
          <p:nvPr>
            <p:ph type="sldNum" sz="quarter" idx="12"/>
          </p:nvPr>
        </p:nvSpPr>
        <p:spPr/>
        <p:txBody>
          <a:bodyPr/>
          <a:lstStyle/>
          <a:p>
            <a:fld id="{989D5DAA-0EF0-4B64-8C8B-07FA43469F87}" type="slidenum">
              <a:rPr lang="nl-NL" smtClean="0"/>
              <a:t>‹nr.›</a:t>
            </a:fld>
            <a:endParaRPr lang="nl-NL"/>
          </a:p>
        </p:txBody>
      </p:sp>
    </p:spTree>
    <p:extLst>
      <p:ext uri="{BB962C8B-B14F-4D97-AF65-F5344CB8AC3E}">
        <p14:creationId xmlns:p14="http://schemas.microsoft.com/office/powerpoint/2010/main" val="97146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4F3266-BF16-FE07-3970-68AE6E460CA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D167FFD-08FF-46DF-0B61-65023709C04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87BCAA-9DB9-B2DF-8C32-8C361EFAB9FB}"/>
              </a:ext>
            </a:extLst>
          </p:cNvPr>
          <p:cNvSpPr>
            <a:spLocks noGrp="1"/>
          </p:cNvSpPr>
          <p:nvPr>
            <p:ph type="dt" sz="half" idx="10"/>
          </p:nvPr>
        </p:nvSpPr>
        <p:spPr/>
        <p:txBody>
          <a:bodyPr/>
          <a:lstStyle/>
          <a:p>
            <a:fld id="{464E097D-0E23-4E25-9BA5-A3D11F862233}" type="datetimeFigureOut">
              <a:rPr lang="nl-NL" smtClean="0"/>
              <a:t>14-2-2025</a:t>
            </a:fld>
            <a:endParaRPr lang="nl-NL"/>
          </a:p>
        </p:txBody>
      </p:sp>
      <p:sp>
        <p:nvSpPr>
          <p:cNvPr id="5" name="Tijdelijke aanduiding voor voettekst 4">
            <a:extLst>
              <a:ext uri="{FF2B5EF4-FFF2-40B4-BE49-F238E27FC236}">
                <a16:creationId xmlns:a16="http://schemas.microsoft.com/office/drawing/2014/main" id="{3AA78FD4-326C-314C-DA02-4499A245081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E6FFC3C-9763-4AC3-C7C3-7A8B978E847F}"/>
              </a:ext>
            </a:extLst>
          </p:cNvPr>
          <p:cNvSpPr>
            <a:spLocks noGrp="1"/>
          </p:cNvSpPr>
          <p:nvPr>
            <p:ph type="sldNum" sz="quarter" idx="12"/>
          </p:nvPr>
        </p:nvSpPr>
        <p:spPr/>
        <p:txBody>
          <a:bodyPr/>
          <a:lstStyle/>
          <a:p>
            <a:fld id="{989D5DAA-0EF0-4B64-8C8B-07FA43469F87}" type="slidenum">
              <a:rPr lang="nl-NL" smtClean="0"/>
              <a:t>‹nr.›</a:t>
            </a:fld>
            <a:endParaRPr lang="nl-NL"/>
          </a:p>
        </p:txBody>
      </p:sp>
    </p:spTree>
    <p:extLst>
      <p:ext uri="{BB962C8B-B14F-4D97-AF65-F5344CB8AC3E}">
        <p14:creationId xmlns:p14="http://schemas.microsoft.com/office/powerpoint/2010/main" val="3357739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F4BF1A1-E13B-5A86-C5FF-71B8A17C441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C10CE1B-DA74-8487-DB4C-6B84C0015D2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8BF09BC-271E-1AC6-0999-990396C8A15C}"/>
              </a:ext>
            </a:extLst>
          </p:cNvPr>
          <p:cNvSpPr>
            <a:spLocks noGrp="1"/>
          </p:cNvSpPr>
          <p:nvPr>
            <p:ph type="dt" sz="half" idx="10"/>
          </p:nvPr>
        </p:nvSpPr>
        <p:spPr/>
        <p:txBody>
          <a:bodyPr/>
          <a:lstStyle/>
          <a:p>
            <a:fld id="{464E097D-0E23-4E25-9BA5-A3D11F862233}" type="datetimeFigureOut">
              <a:rPr lang="nl-NL" smtClean="0"/>
              <a:t>14-2-2025</a:t>
            </a:fld>
            <a:endParaRPr lang="nl-NL"/>
          </a:p>
        </p:txBody>
      </p:sp>
      <p:sp>
        <p:nvSpPr>
          <p:cNvPr id="5" name="Tijdelijke aanduiding voor voettekst 4">
            <a:extLst>
              <a:ext uri="{FF2B5EF4-FFF2-40B4-BE49-F238E27FC236}">
                <a16:creationId xmlns:a16="http://schemas.microsoft.com/office/drawing/2014/main" id="{6E7C0898-9437-55AC-72D8-B4AB80175B4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F2563B9-7D7B-4A94-F5FB-6734906DCA91}"/>
              </a:ext>
            </a:extLst>
          </p:cNvPr>
          <p:cNvSpPr>
            <a:spLocks noGrp="1"/>
          </p:cNvSpPr>
          <p:nvPr>
            <p:ph type="sldNum" sz="quarter" idx="12"/>
          </p:nvPr>
        </p:nvSpPr>
        <p:spPr/>
        <p:txBody>
          <a:bodyPr/>
          <a:lstStyle/>
          <a:p>
            <a:fld id="{989D5DAA-0EF0-4B64-8C8B-07FA43469F87}" type="slidenum">
              <a:rPr lang="nl-NL" smtClean="0"/>
              <a:t>‹nr.›</a:t>
            </a:fld>
            <a:endParaRPr lang="nl-NL"/>
          </a:p>
        </p:txBody>
      </p:sp>
    </p:spTree>
    <p:extLst>
      <p:ext uri="{BB962C8B-B14F-4D97-AF65-F5344CB8AC3E}">
        <p14:creationId xmlns:p14="http://schemas.microsoft.com/office/powerpoint/2010/main" val="3507258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28553FB-1D57-9E85-0905-90A61C01FE90}"/>
              </a:ext>
            </a:extLst>
          </p:cNvPr>
          <p:cNvSpPr/>
          <p:nvPr userDrawn="1"/>
        </p:nvSpPr>
        <p:spPr>
          <a:xfrm>
            <a:off x="0" y="0"/>
            <a:ext cx="12192000" cy="6858000"/>
          </a:xfrm>
          <a:prstGeom prst="rect">
            <a:avLst/>
          </a:prstGeom>
          <a:solidFill>
            <a:srgbClr val="0F6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buitenshuis, gras, hemel, raam&#10;&#10;Automatisch gegenereerde beschrijving">
            <a:extLst>
              <a:ext uri="{FF2B5EF4-FFF2-40B4-BE49-F238E27FC236}">
                <a16:creationId xmlns:a16="http://schemas.microsoft.com/office/drawing/2014/main" id="{7CEF67BF-9654-2DBD-4C1E-7ED03A657B2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512733"/>
            <a:ext cx="12192000" cy="2345267"/>
          </a:xfrm>
          <a:prstGeom prst="rect">
            <a:avLst/>
          </a:prstGeom>
        </p:spPr>
      </p:pic>
      <p:pic>
        <p:nvPicPr>
          <p:cNvPr id="3" name="Afbeelding 2">
            <a:extLst>
              <a:ext uri="{FF2B5EF4-FFF2-40B4-BE49-F238E27FC236}">
                <a16:creationId xmlns:a16="http://schemas.microsoft.com/office/drawing/2014/main" id="{CB2386DE-BEDE-F2D3-D19B-E0CA6C66223C}"/>
              </a:ext>
            </a:extLst>
          </p:cNvPr>
          <p:cNvPicPr/>
          <p:nvPr userDrawn="1"/>
        </p:nvPicPr>
        <p:blipFill>
          <a:blip r:embed="rId3"/>
          <a:stretch>
            <a:fillRect/>
          </a:stretch>
        </p:blipFill>
        <p:spPr>
          <a:xfrm>
            <a:off x="9658598" y="411933"/>
            <a:ext cx="2062477" cy="609599"/>
          </a:xfrm>
          <a:prstGeom prst="rect">
            <a:avLst/>
          </a:prstGeom>
        </p:spPr>
      </p:pic>
      <p:sp>
        <p:nvSpPr>
          <p:cNvPr id="6" name="Titel 5">
            <a:extLst>
              <a:ext uri="{FF2B5EF4-FFF2-40B4-BE49-F238E27FC236}">
                <a16:creationId xmlns:a16="http://schemas.microsoft.com/office/drawing/2014/main" id="{AE7C5EF5-363C-9752-3D60-CB3BBEB10622}"/>
              </a:ext>
            </a:extLst>
          </p:cNvPr>
          <p:cNvSpPr>
            <a:spLocks noGrp="1"/>
          </p:cNvSpPr>
          <p:nvPr>
            <p:ph type="title"/>
          </p:nvPr>
        </p:nvSpPr>
        <p:spPr>
          <a:xfrm>
            <a:off x="540000" y="1921720"/>
            <a:ext cx="10515600" cy="1325563"/>
          </a:xfrm>
        </p:spPr>
        <p:txBody>
          <a:bodyPr>
            <a:normAutofit/>
          </a:bodyPr>
          <a:lstStyle>
            <a:lvl1pPr>
              <a:defRPr sz="4800" b="1">
                <a:solidFill>
                  <a:schemeClr val="bg1"/>
                </a:solidFill>
                <a:latin typeface="Arial" panose="020B0604020202020204" pitchFamily="34" charset="0"/>
                <a:cs typeface="Arial" panose="020B0604020202020204" pitchFamily="34" charset="0"/>
              </a:defRPr>
            </a:lvl1pPr>
          </a:lstStyle>
          <a:p>
            <a:r>
              <a:rPr lang="nl-NL"/>
              <a:t>Klik om stijl te bewerken</a:t>
            </a:r>
          </a:p>
        </p:txBody>
      </p:sp>
    </p:spTree>
    <p:extLst>
      <p:ext uri="{BB962C8B-B14F-4D97-AF65-F5344CB8AC3E}">
        <p14:creationId xmlns:p14="http://schemas.microsoft.com/office/powerpoint/2010/main" val="534432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5B6AAF2B-AF0B-4194-B5A9-FCA7BFB44B8C}" type="datetime4">
              <a:rPr lang="nl-NL" smtClean="0"/>
              <a:pPr/>
              <a:t>14 februari 2025</a:t>
            </a:fld>
            <a:r>
              <a:rPr lang="en-US"/>
              <a:t> | </a:t>
            </a:r>
            <a:r>
              <a:rPr lang="en-US" err="1"/>
              <a:t>Voettekst</a:t>
            </a:r>
            <a:endParaRPr lang="nl-NL"/>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197466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7" name="Rechthoek 6"/>
          <p:cNvSpPr/>
          <p:nvPr userDrawn="1"/>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826"/>
          <a:stretch/>
        </p:blipFill>
        <p:spPr>
          <a:xfrm>
            <a:off x="0" y="0"/>
            <a:ext cx="3029007" cy="6858000"/>
          </a:xfrm>
          <a:prstGeom prst="rect">
            <a:avLst/>
          </a:prstGeom>
        </p:spPr>
      </p:pic>
      <p:sp>
        <p:nvSpPr>
          <p:cNvPr id="2" name="Titel 1"/>
          <p:cNvSpPr>
            <a:spLocks noGrp="1"/>
          </p:cNvSpPr>
          <p:nvPr>
            <p:ph type="ctrTitle"/>
          </p:nvPr>
        </p:nvSpPr>
        <p:spPr>
          <a:xfrm>
            <a:off x="1439999" y="2340000"/>
            <a:ext cx="10122569" cy="1117600"/>
          </a:xfrm>
        </p:spPr>
        <p:txBody>
          <a:bodyPr anchor="b">
            <a:normAutofit/>
          </a:bodyPr>
          <a:lstStyle>
            <a:lvl1pPr algn="l">
              <a:defRPr sz="4000"/>
            </a:lvl1pPr>
          </a:lstStyle>
          <a:p>
            <a:r>
              <a:rPr lang="nl-NL" noProof="0"/>
              <a:t>Klik om de stijl te bewerken</a:t>
            </a:r>
            <a:endParaRPr lang="nl-NL" noProof="0" dirty="0"/>
          </a:p>
        </p:txBody>
      </p:sp>
      <p:sp>
        <p:nvSpPr>
          <p:cNvPr id="3" name="Ondertitel 2"/>
          <p:cNvSpPr>
            <a:spLocks noGrp="1"/>
          </p:cNvSpPr>
          <p:nvPr>
            <p:ph type="subTitle" idx="1"/>
          </p:nvPr>
        </p:nvSpPr>
        <p:spPr bwMode="gray">
          <a:xfrm>
            <a:off x="1440000" y="3510000"/>
            <a:ext cx="10122568" cy="711200"/>
          </a:xfrm>
        </p:spPr>
        <p:txBody>
          <a:bodyPr/>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 om de ondertitelstijl van het model te bewerken</a:t>
            </a:r>
            <a:endParaRPr lang="nl-NL" noProof="0" dirty="0"/>
          </a:p>
        </p:txBody>
      </p:sp>
      <p:sp>
        <p:nvSpPr>
          <p:cNvPr id="4" name="Tijdelijke aanduiding voor datum 3"/>
          <p:cNvSpPr>
            <a:spLocks noGrp="1"/>
          </p:cNvSpPr>
          <p:nvPr>
            <p:ph type="dt" sz="half" idx="10"/>
          </p:nvPr>
        </p:nvSpPr>
        <p:spPr>
          <a:xfrm>
            <a:off x="1440000" y="4320000"/>
            <a:ext cx="4565515" cy="254000"/>
          </a:xfrm>
          <a:prstGeom prst="rect">
            <a:avLst/>
          </a:prstGeom>
        </p:spPr>
        <p:txBody>
          <a:bodyPr/>
          <a:lstStyle>
            <a:lvl1pPr>
              <a:lnSpc>
                <a:spcPts val="2000"/>
              </a:lnSpc>
              <a:defRPr sz="1800"/>
            </a:lvl1pPr>
          </a:lstStyle>
          <a:p>
            <a:fld id="{FAD3FB5B-17EA-4F1F-A3D9-A6047DD164C3}" type="datetime4">
              <a:rPr lang="nl-NL" noProof="0" smtClean="0"/>
              <a:pPr/>
              <a:t>14 februari 2025</a:t>
            </a:fld>
            <a:endParaRPr lang="nl-NL" noProof="0" dirty="0"/>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14000" y="630000"/>
            <a:ext cx="1248569" cy="630000"/>
          </a:xfrm>
          <a:prstGeom prst="rect">
            <a:avLst/>
          </a:prstGeom>
        </p:spPr>
      </p:pic>
    </p:spTree>
    <p:extLst>
      <p:ext uri="{BB962C8B-B14F-4D97-AF65-F5344CB8AC3E}">
        <p14:creationId xmlns:p14="http://schemas.microsoft.com/office/powerpoint/2010/main" val="1628101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ubtitel / Rust / Eind / Hoofdstuk ">
    <p:spTree>
      <p:nvGrpSpPr>
        <p:cNvPr id="1" name=""/>
        <p:cNvGrpSpPr/>
        <p:nvPr/>
      </p:nvGrpSpPr>
      <p:grpSpPr>
        <a:xfrm>
          <a:off x="0" y="0"/>
          <a:ext cx="0" cy="0"/>
          <a:chOff x="0" y="0"/>
          <a:chExt cx="0" cy="0"/>
        </a:xfrm>
      </p:grpSpPr>
      <p:sp>
        <p:nvSpPr>
          <p:cNvPr id="7" name="Rechthoek 6"/>
          <p:cNvSpPr/>
          <p:nvPr userDrawn="1"/>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pic>
        <p:nvPicPr>
          <p:cNvPr id="8" name="Afbeelding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826"/>
          <a:stretch/>
        </p:blipFill>
        <p:spPr bwMode="gray">
          <a:xfrm>
            <a:off x="0" y="0"/>
            <a:ext cx="3029007" cy="6858000"/>
          </a:xfrm>
          <a:prstGeom prst="rect">
            <a:avLst/>
          </a:prstGeom>
        </p:spPr>
      </p:pic>
      <p:sp>
        <p:nvSpPr>
          <p:cNvPr id="2" name="Titel 1"/>
          <p:cNvSpPr>
            <a:spLocks noGrp="1"/>
          </p:cNvSpPr>
          <p:nvPr>
            <p:ph type="ctrTitle"/>
          </p:nvPr>
        </p:nvSpPr>
        <p:spPr bwMode="gray">
          <a:xfrm>
            <a:off x="1439999" y="2340000"/>
            <a:ext cx="10122570" cy="1117600"/>
          </a:xfrm>
        </p:spPr>
        <p:txBody>
          <a:bodyPr anchor="b">
            <a:normAutofit/>
          </a:bodyPr>
          <a:lstStyle>
            <a:lvl1pPr algn="l">
              <a:defRPr sz="4000">
                <a:solidFill>
                  <a:schemeClr val="accent2"/>
                </a:solidFill>
              </a:defRPr>
            </a:lvl1pPr>
          </a:lstStyle>
          <a:p>
            <a:r>
              <a:rPr lang="nl-NL" noProof="0"/>
              <a:t>Klik om de stijl te bewerken</a:t>
            </a:r>
            <a:endParaRPr lang="nl-NL" noProof="0" dirty="0"/>
          </a:p>
        </p:txBody>
      </p:sp>
      <p:sp>
        <p:nvSpPr>
          <p:cNvPr id="3" name="Ondertitel 2"/>
          <p:cNvSpPr>
            <a:spLocks noGrp="1"/>
          </p:cNvSpPr>
          <p:nvPr>
            <p:ph type="subTitle" idx="1"/>
          </p:nvPr>
        </p:nvSpPr>
        <p:spPr bwMode="gray">
          <a:xfrm>
            <a:off x="1439999" y="3510000"/>
            <a:ext cx="10122569" cy="711200"/>
          </a:xfrm>
        </p:spPr>
        <p:txBody>
          <a:bodyPr/>
          <a:lstStyle>
            <a:lvl1pPr marL="0" indent="0" algn="l">
              <a:spcBef>
                <a:spcPts val="0"/>
              </a:spcBef>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 om de ondertitelstijl van het model te bewerken</a:t>
            </a:r>
            <a:endParaRPr lang="nl-NL" noProof="0" dirty="0"/>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14000" y="630000"/>
            <a:ext cx="1248569" cy="630000"/>
          </a:xfrm>
          <a:prstGeom prst="rect">
            <a:avLst/>
          </a:prstGeom>
        </p:spPr>
      </p:pic>
    </p:spTree>
    <p:extLst>
      <p:ext uri="{BB962C8B-B14F-4D97-AF65-F5344CB8AC3E}">
        <p14:creationId xmlns:p14="http://schemas.microsoft.com/office/powerpoint/2010/main" val="701497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0"/>
              <a:t>Klik om de stijl te bewerken</a:t>
            </a:r>
            <a:endParaRPr lang="nl-NL" noProof="0" dirty="0"/>
          </a:p>
        </p:txBody>
      </p:sp>
      <p:sp>
        <p:nvSpPr>
          <p:cNvPr id="3" name="Tijdelijke aanduiding voor inhoud 2"/>
          <p:cNvSpPr>
            <a:spLocks noGrp="1"/>
          </p:cNvSpPr>
          <p:nvPr>
            <p:ph idx="1"/>
          </p:nvPr>
        </p:nvSpPr>
        <p:spPr>
          <a:xfrm>
            <a:off x="359999" y="1890000"/>
            <a:ext cx="11202569" cy="3960000"/>
          </a:xfrm>
        </p:spPr>
        <p:txBody>
          <a:bodyPr/>
          <a:lstStyle>
            <a:lvl5pPr>
              <a:lnSpc>
                <a:spcPct val="100000"/>
              </a:lnSpc>
              <a:spcBef>
                <a:spcPts val="0"/>
              </a:spcBef>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6" name="Tijdelijke aanduiding voor dianummer 5"/>
          <p:cNvSpPr>
            <a:spLocks noGrp="1"/>
          </p:cNvSpPr>
          <p:nvPr>
            <p:ph type="sldNum" sz="quarter" idx="12"/>
          </p:nvPr>
        </p:nvSpPr>
        <p:spPr/>
        <p:txBody>
          <a:bodyPr/>
          <a:lstStyle/>
          <a:p>
            <a:r>
              <a:rPr lang="nl-NL" b="0" dirty="0"/>
              <a:t>Dia </a:t>
            </a:r>
            <a:fld id="{1A8A08A4-CBE0-489B-B8AB-06A7E0691891}" type="slidenum">
              <a:rPr lang="nl-NL" smtClean="0"/>
              <a:pPr/>
              <a:t>‹nr.›</a:t>
            </a:fld>
            <a:endParaRPr lang="nl-NL" dirty="0"/>
          </a:p>
        </p:txBody>
      </p:sp>
      <p:sp>
        <p:nvSpPr>
          <p:cNvPr id="5" name="Tijdelijke aanduiding voor voettekst 4"/>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1284937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rapportopmaa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0"/>
              <a:t>Klik om de stijl te bewerken</a:t>
            </a:r>
            <a:endParaRPr lang="nl-NL" noProof="0" dirty="0"/>
          </a:p>
        </p:txBody>
      </p:sp>
      <p:sp>
        <p:nvSpPr>
          <p:cNvPr id="3" name="Tijdelijke aanduiding voor inhoud 2"/>
          <p:cNvSpPr>
            <a:spLocks noGrp="1"/>
          </p:cNvSpPr>
          <p:nvPr>
            <p:ph idx="1"/>
          </p:nvPr>
        </p:nvSpPr>
        <p:spPr>
          <a:xfrm>
            <a:off x="359999" y="1890000"/>
            <a:ext cx="11202569" cy="3960000"/>
          </a:xfrm>
        </p:spPr>
        <p:txBody>
          <a:bodyPr>
            <a:normAutofit/>
          </a:bodyPr>
          <a:lstStyle>
            <a:lvl1pPr>
              <a:lnSpc>
                <a:spcPct val="100000"/>
              </a:lnSpc>
              <a:defRPr sz="12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6" name="Tijdelijke aanduiding voor dianummer 5"/>
          <p:cNvSpPr>
            <a:spLocks noGrp="1"/>
          </p:cNvSpPr>
          <p:nvPr>
            <p:ph type="sldNum" sz="quarter" idx="12"/>
          </p:nvPr>
        </p:nvSpPr>
        <p:spPr/>
        <p:txBody>
          <a:bodyPr/>
          <a:lstStyle/>
          <a:p>
            <a:r>
              <a:rPr lang="nl-NL" b="0" dirty="0"/>
              <a:t>Dia (</a:t>
            </a:r>
            <a:fld id="{1A8A08A4-CBE0-489B-B8AB-06A7E0691891}" type="slidenum">
              <a:rPr lang="nl-NL" smtClean="0"/>
              <a:pPr/>
              <a:t>‹nr.›</a:t>
            </a:fld>
            <a:endParaRPr lang="nl-NL" dirty="0"/>
          </a:p>
        </p:txBody>
      </p:sp>
      <p:sp>
        <p:nvSpPr>
          <p:cNvPr id="5" name="Tijdelijke aanduiding voor voettekst 4"/>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3373158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2 ko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noProof="0"/>
              <a:t>Klik om de stijl te bewerken</a:t>
            </a:r>
            <a:endParaRPr lang="nl-NL" noProof="0" dirty="0"/>
          </a:p>
        </p:txBody>
      </p:sp>
      <p:sp>
        <p:nvSpPr>
          <p:cNvPr id="3" name="Tijdelijke aanduiding voor inhoud 2"/>
          <p:cNvSpPr>
            <a:spLocks noGrp="1"/>
          </p:cNvSpPr>
          <p:nvPr>
            <p:ph idx="1"/>
          </p:nvPr>
        </p:nvSpPr>
        <p:spPr>
          <a:xfrm>
            <a:off x="359999" y="1890000"/>
            <a:ext cx="5400000" cy="3960000"/>
          </a:xfrm>
        </p:spPr>
        <p:txBody>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6" name="Tijdelijke aanduiding voor dianummer 5"/>
          <p:cNvSpPr>
            <a:spLocks noGrp="1"/>
          </p:cNvSpPr>
          <p:nvPr>
            <p:ph type="sldNum" sz="quarter" idx="12"/>
          </p:nvPr>
        </p:nvSpPr>
        <p:spPr/>
        <p:txBody>
          <a:bodyPr/>
          <a:lstStyle/>
          <a:p>
            <a:r>
              <a:rPr lang="nl-NL" b="0" dirty="0"/>
              <a:t>Dia </a:t>
            </a:r>
            <a:fld id="{1A8A08A4-CBE0-489B-B8AB-06A7E0691891}" type="slidenum">
              <a:rPr lang="nl-NL" smtClean="0"/>
              <a:pPr/>
              <a:t>‹nr.›</a:t>
            </a:fld>
            <a:endParaRPr lang="nl-NL" dirty="0"/>
          </a:p>
        </p:txBody>
      </p:sp>
      <p:sp>
        <p:nvSpPr>
          <p:cNvPr id="7" name="Tijdelijke aanduiding voor inhoud 2"/>
          <p:cNvSpPr>
            <a:spLocks noGrp="1"/>
          </p:cNvSpPr>
          <p:nvPr>
            <p:ph idx="13"/>
          </p:nvPr>
        </p:nvSpPr>
        <p:spPr>
          <a:xfrm>
            <a:off x="6177600" y="1890000"/>
            <a:ext cx="5400000" cy="3960000"/>
          </a:xfrm>
        </p:spPr>
        <p:txBody>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5" name="Tijdelijke aanduiding voor voettekst 4"/>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254113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sub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60000" y="538596"/>
            <a:ext cx="9307200" cy="558800"/>
          </a:xfrm>
        </p:spPr>
        <p:txBody>
          <a:bodyPr/>
          <a:lstStyle/>
          <a:p>
            <a:r>
              <a:rPr lang="nl-NL" noProof="0"/>
              <a:t>Klik om de stijl te bewerken</a:t>
            </a:r>
            <a:endParaRPr lang="nl-NL" noProof="0" dirty="0"/>
          </a:p>
        </p:txBody>
      </p:sp>
      <p:sp>
        <p:nvSpPr>
          <p:cNvPr id="3" name="Tijdelijke aanduiding voor inhoud 2"/>
          <p:cNvSpPr>
            <a:spLocks noGrp="1"/>
          </p:cNvSpPr>
          <p:nvPr>
            <p:ph idx="1"/>
          </p:nvPr>
        </p:nvSpPr>
        <p:spPr>
          <a:xfrm>
            <a:off x="359999" y="1890000"/>
            <a:ext cx="11202569" cy="39600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6" name="Tijdelijke aanduiding voor dianummer 5"/>
          <p:cNvSpPr>
            <a:spLocks noGrp="1"/>
          </p:cNvSpPr>
          <p:nvPr>
            <p:ph type="sldNum" sz="quarter" idx="12"/>
          </p:nvPr>
        </p:nvSpPr>
        <p:spPr/>
        <p:txBody>
          <a:bodyPr/>
          <a:lstStyle/>
          <a:p>
            <a:r>
              <a:rPr lang="nl-NL" b="0" dirty="0"/>
              <a:t>Dia </a:t>
            </a:r>
            <a:fld id="{1A8A08A4-CBE0-489B-B8AB-06A7E0691891}" type="slidenum">
              <a:rPr lang="nl-NL" smtClean="0"/>
              <a:pPr/>
              <a:t>‹nr.›</a:t>
            </a:fld>
            <a:endParaRPr lang="nl-NL" dirty="0"/>
          </a:p>
        </p:txBody>
      </p:sp>
      <p:sp>
        <p:nvSpPr>
          <p:cNvPr id="11" name="Tijdelijke aanduiding voor tekst 10"/>
          <p:cNvSpPr>
            <a:spLocks noGrp="1"/>
          </p:cNvSpPr>
          <p:nvPr>
            <p:ph type="body" sz="quarter" idx="13"/>
          </p:nvPr>
        </p:nvSpPr>
        <p:spPr>
          <a:xfrm>
            <a:off x="359999" y="1152000"/>
            <a:ext cx="9307201" cy="681100"/>
          </a:xfrm>
        </p:spPr>
        <p:txBody>
          <a:bodyPr>
            <a:normAutofit/>
          </a:bodyPr>
          <a:lstStyle>
            <a:lvl1pPr marL="0" indent="0">
              <a:lnSpc>
                <a:spcPts val="2400"/>
              </a:lnSpc>
              <a:spcBef>
                <a:spcPts val="0"/>
              </a:spcBef>
              <a:buNone/>
              <a:defRPr sz="2000" b="1">
                <a:solidFill>
                  <a:schemeClr val="accent2"/>
                </a:solidFill>
              </a:defRPr>
            </a:lvl1pPr>
          </a:lstStyle>
          <a:p>
            <a:pPr lvl="0"/>
            <a:r>
              <a:rPr lang="nl-NL" noProof="0"/>
              <a:t>Klik om de modelstijlen te bewerken</a:t>
            </a:r>
          </a:p>
        </p:txBody>
      </p:sp>
      <p:sp>
        <p:nvSpPr>
          <p:cNvPr id="5" name="Tijdelijke aanduiding voor voettekst 4"/>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846705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D6021-5BB5-E5A8-59FF-648D3E7C858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165CC55-E8A6-7E23-F879-B2DA271DDA7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CDB4BA2-2D58-AD5A-218F-953642CC0C33}"/>
              </a:ext>
            </a:extLst>
          </p:cNvPr>
          <p:cNvSpPr>
            <a:spLocks noGrp="1"/>
          </p:cNvSpPr>
          <p:nvPr>
            <p:ph type="dt" sz="half" idx="10"/>
          </p:nvPr>
        </p:nvSpPr>
        <p:spPr/>
        <p:txBody>
          <a:bodyPr/>
          <a:lstStyle/>
          <a:p>
            <a:fld id="{464E097D-0E23-4E25-9BA5-A3D11F862233}" type="datetimeFigureOut">
              <a:rPr lang="nl-NL" smtClean="0"/>
              <a:t>14-2-2025</a:t>
            </a:fld>
            <a:endParaRPr lang="nl-NL"/>
          </a:p>
        </p:txBody>
      </p:sp>
      <p:sp>
        <p:nvSpPr>
          <p:cNvPr id="5" name="Tijdelijke aanduiding voor voettekst 4">
            <a:extLst>
              <a:ext uri="{FF2B5EF4-FFF2-40B4-BE49-F238E27FC236}">
                <a16:creationId xmlns:a16="http://schemas.microsoft.com/office/drawing/2014/main" id="{48E1F562-39A5-F769-175F-5374F85E85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C6CE509-4614-30A1-B272-2D424D4810E1}"/>
              </a:ext>
            </a:extLst>
          </p:cNvPr>
          <p:cNvSpPr>
            <a:spLocks noGrp="1"/>
          </p:cNvSpPr>
          <p:nvPr>
            <p:ph type="sldNum" sz="quarter" idx="12"/>
          </p:nvPr>
        </p:nvSpPr>
        <p:spPr/>
        <p:txBody>
          <a:bodyPr/>
          <a:lstStyle/>
          <a:p>
            <a:fld id="{989D5DAA-0EF0-4B64-8C8B-07FA43469F87}" type="slidenum">
              <a:rPr lang="nl-NL" smtClean="0"/>
              <a:t>‹nr.›</a:t>
            </a:fld>
            <a:endParaRPr lang="nl-NL"/>
          </a:p>
        </p:txBody>
      </p:sp>
    </p:spTree>
    <p:extLst>
      <p:ext uri="{BB962C8B-B14F-4D97-AF65-F5344CB8AC3E}">
        <p14:creationId xmlns:p14="http://schemas.microsoft.com/office/powerpoint/2010/main" val="1296999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en foto variant 1">
    <p:spTree>
      <p:nvGrpSpPr>
        <p:cNvPr id="1" name=""/>
        <p:cNvGrpSpPr/>
        <p:nvPr/>
      </p:nvGrpSpPr>
      <p:grpSpPr>
        <a:xfrm>
          <a:off x="0" y="0"/>
          <a:ext cx="0" cy="0"/>
          <a:chOff x="0" y="0"/>
          <a:chExt cx="0" cy="0"/>
        </a:xfrm>
      </p:grpSpPr>
      <p:sp>
        <p:nvSpPr>
          <p:cNvPr id="21" name="Rechthoek 20"/>
          <p:cNvSpPr/>
          <p:nvPr userDrawn="1"/>
        </p:nvSpPr>
        <p:spPr bwMode="white">
          <a:xfrm>
            <a:off x="0" y="1477962"/>
            <a:ext cx="12192000" cy="538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20" name="Rechthoek 19"/>
          <p:cNvSpPr/>
          <p:nvPr userDrawn="1"/>
        </p:nvSpPr>
        <p:spPr bwMode="gray">
          <a:xfrm rot="300000">
            <a:off x="-73010" y="1839610"/>
            <a:ext cx="8132982" cy="1206630"/>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57348 w 8190330"/>
              <a:gd name="connsiteY0" fmla="*/ 0 h 1201973"/>
              <a:gd name="connsiteX1" fmla="*/ 8190330 w 8190330"/>
              <a:gd name="connsiteY1" fmla="*/ 236 h 1201973"/>
              <a:gd name="connsiteX2" fmla="*/ 8190330 w 8190330"/>
              <a:gd name="connsiteY2" fmla="*/ 1201973 h 1201973"/>
              <a:gd name="connsiteX3" fmla="*/ 0 w 8190330"/>
              <a:gd name="connsiteY3" fmla="*/ 1201973 h 1201973"/>
              <a:gd name="connsiteX4" fmla="*/ 57348 w 8190330"/>
              <a:gd name="connsiteY4" fmla="*/ 0 h 1201973"/>
              <a:gd name="connsiteX0" fmla="*/ 0 w 8132982"/>
              <a:gd name="connsiteY0" fmla="*/ 0 h 1206630"/>
              <a:gd name="connsiteX1" fmla="*/ 8132982 w 8132982"/>
              <a:gd name="connsiteY1" fmla="*/ 236 h 1206630"/>
              <a:gd name="connsiteX2" fmla="*/ 8132982 w 8132982"/>
              <a:gd name="connsiteY2" fmla="*/ 1201973 h 1206630"/>
              <a:gd name="connsiteX3" fmla="*/ 107994 w 8132982"/>
              <a:gd name="connsiteY3" fmla="*/ 1206630 h 1206630"/>
              <a:gd name="connsiteX4" fmla="*/ 0 w 8132982"/>
              <a:gd name="connsiteY4" fmla="*/ 0 h 120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982" h="1206630">
                <a:moveTo>
                  <a:pt x="0" y="0"/>
                </a:moveTo>
                <a:lnTo>
                  <a:pt x="8132982" y="236"/>
                </a:lnTo>
                <a:lnTo>
                  <a:pt x="8132982" y="1201973"/>
                </a:lnTo>
                <a:lnTo>
                  <a:pt x="107994" y="120663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2" name="Titel 1"/>
          <p:cNvSpPr>
            <a:spLocks noGrp="1"/>
          </p:cNvSpPr>
          <p:nvPr>
            <p:ph type="title"/>
          </p:nvPr>
        </p:nvSpPr>
        <p:spPr bwMode="gray">
          <a:xfrm>
            <a:off x="360000" y="538596"/>
            <a:ext cx="9307200" cy="558800"/>
          </a:xfrm>
        </p:spPr>
        <p:txBody>
          <a:bodyPr/>
          <a:lstStyle/>
          <a:p>
            <a:r>
              <a:rPr lang="nl-NL" noProof="0"/>
              <a:t>Klik om de stijl te bewerken</a:t>
            </a:r>
            <a:endParaRPr lang="nl-NL" noProof="0" dirty="0"/>
          </a:p>
        </p:txBody>
      </p:sp>
      <p:sp>
        <p:nvSpPr>
          <p:cNvPr id="22" name="Rechthoek 21"/>
          <p:cNvSpPr/>
          <p:nvPr userDrawn="1"/>
        </p:nvSpPr>
        <p:spPr bwMode="ltGray">
          <a:xfrm rot="300000">
            <a:off x="4127065" y="5303998"/>
            <a:ext cx="8135355" cy="1201766"/>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0 w 8190330"/>
              <a:gd name="connsiteY0" fmla="*/ 0 h 1201737"/>
              <a:gd name="connsiteX1" fmla="*/ 8025404 w 8190330"/>
              <a:gd name="connsiteY1" fmla="*/ 88 h 1201737"/>
              <a:gd name="connsiteX2" fmla="*/ 8190330 w 8190330"/>
              <a:gd name="connsiteY2" fmla="*/ 1201737 h 1201737"/>
              <a:gd name="connsiteX3" fmla="*/ 0 w 8190330"/>
              <a:gd name="connsiteY3" fmla="*/ 1201737 h 1201737"/>
              <a:gd name="connsiteX4" fmla="*/ 0 w 8190330"/>
              <a:gd name="connsiteY4" fmla="*/ 0 h 1201737"/>
              <a:gd name="connsiteX0" fmla="*/ 0 w 8128238"/>
              <a:gd name="connsiteY0" fmla="*/ 0 h 1202389"/>
              <a:gd name="connsiteX1" fmla="*/ 8025404 w 8128238"/>
              <a:gd name="connsiteY1" fmla="*/ 88 h 1202389"/>
              <a:gd name="connsiteX2" fmla="*/ 8128238 w 8128238"/>
              <a:gd name="connsiteY2" fmla="*/ 1202389 h 1202389"/>
              <a:gd name="connsiteX3" fmla="*/ 0 w 8128238"/>
              <a:gd name="connsiteY3" fmla="*/ 1201737 h 1202389"/>
              <a:gd name="connsiteX4" fmla="*/ 0 w 8128238"/>
              <a:gd name="connsiteY4" fmla="*/ 0 h 1202389"/>
              <a:gd name="connsiteX0" fmla="*/ 0 w 8135355"/>
              <a:gd name="connsiteY0" fmla="*/ 0 h 1201766"/>
              <a:gd name="connsiteX1" fmla="*/ 8025404 w 8135355"/>
              <a:gd name="connsiteY1" fmla="*/ 88 h 1201766"/>
              <a:gd name="connsiteX2" fmla="*/ 8135355 w 8135355"/>
              <a:gd name="connsiteY2" fmla="*/ 1201766 h 1201766"/>
              <a:gd name="connsiteX3" fmla="*/ 0 w 8135355"/>
              <a:gd name="connsiteY3" fmla="*/ 1201737 h 1201766"/>
              <a:gd name="connsiteX4" fmla="*/ 0 w 8135355"/>
              <a:gd name="connsiteY4" fmla="*/ 0 h 120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355" h="1201766">
                <a:moveTo>
                  <a:pt x="0" y="0"/>
                </a:moveTo>
                <a:lnTo>
                  <a:pt x="8025404" y="88"/>
                </a:lnTo>
                <a:lnTo>
                  <a:pt x="8135355" y="1201766"/>
                </a:lnTo>
                <a:lnTo>
                  <a:pt x="0" y="120173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19" name="Tijdelijke aanduiding voor afbeelding 18"/>
          <p:cNvSpPr>
            <a:spLocks noGrp="1"/>
          </p:cNvSpPr>
          <p:nvPr>
            <p:ph type="pic" sz="quarter" idx="13" hasCustomPrompt="1"/>
          </p:nvPr>
        </p:nvSpPr>
        <p:spPr bwMode="white">
          <a:xfrm>
            <a:off x="-2382" y="1443238"/>
            <a:ext cx="12192000" cy="5380037"/>
          </a:xfrm>
          <a:custGeom>
            <a:avLst/>
            <a:gdLst>
              <a:gd name="connsiteX0" fmla="*/ 12130881 w 12192000"/>
              <a:gd name="connsiteY0" fmla="*/ 0 h 5380037"/>
              <a:gd name="connsiteX1" fmla="*/ 12192000 w 12192000"/>
              <a:gd name="connsiteY1" fmla="*/ 0 h 5380037"/>
              <a:gd name="connsiteX2" fmla="*/ 12192000 w 12192000"/>
              <a:gd name="connsiteY2" fmla="*/ 4317856 h 5380037"/>
              <a:gd name="connsiteX3" fmla="*/ 51218 w 12192000"/>
              <a:gd name="connsiteY3" fmla="*/ 5380037 h 5380037"/>
              <a:gd name="connsiteX4" fmla="*/ 0 w 12192000"/>
              <a:gd name="connsiteY4" fmla="*/ 5380037 h 5380037"/>
              <a:gd name="connsiteX5" fmla="*/ 0 w 12192000"/>
              <a:gd name="connsiteY5" fmla="*/ 1061315 h 53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80037">
                <a:moveTo>
                  <a:pt x="12130881" y="0"/>
                </a:moveTo>
                <a:lnTo>
                  <a:pt x="12192000" y="0"/>
                </a:lnTo>
                <a:lnTo>
                  <a:pt x="12192000" y="4317856"/>
                </a:lnTo>
                <a:lnTo>
                  <a:pt x="51218" y="5380037"/>
                </a:lnTo>
                <a:lnTo>
                  <a:pt x="0" y="5380037"/>
                </a:lnTo>
                <a:lnTo>
                  <a:pt x="0" y="1061315"/>
                </a:lnTo>
                <a:close/>
              </a:path>
            </a:pathLst>
          </a:custGeom>
          <a:solidFill>
            <a:schemeClr val="accent6"/>
          </a:solidFill>
        </p:spPr>
        <p:txBody>
          <a:bodyPr wrap="square">
            <a:noAutofit/>
          </a:bodyPr>
          <a:lstStyle>
            <a:lvl1pPr marL="0" indent="0">
              <a:buNone/>
              <a:defRPr baseline="0"/>
            </a:lvl1pPr>
          </a:lstStyle>
          <a:p>
            <a:r>
              <a:rPr lang="nl-NL" noProof="0" dirty="0"/>
              <a:t> </a:t>
            </a:r>
          </a:p>
        </p:txBody>
      </p:sp>
    </p:spTree>
    <p:extLst>
      <p:ext uri="{BB962C8B-B14F-4D97-AF65-F5344CB8AC3E}">
        <p14:creationId xmlns:p14="http://schemas.microsoft.com/office/powerpoint/2010/main" val="2862013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en foto variant 2">
    <p:spTree>
      <p:nvGrpSpPr>
        <p:cNvPr id="1" name=""/>
        <p:cNvGrpSpPr/>
        <p:nvPr/>
      </p:nvGrpSpPr>
      <p:grpSpPr>
        <a:xfrm>
          <a:off x="0" y="0"/>
          <a:ext cx="0" cy="0"/>
          <a:chOff x="0" y="0"/>
          <a:chExt cx="0" cy="0"/>
        </a:xfrm>
      </p:grpSpPr>
      <p:sp>
        <p:nvSpPr>
          <p:cNvPr id="21" name="Rechthoek 20"/>
          <p:cNvSpPr/>
          <p:nvPr userDrawn="1"/>
        </p:nvSpPr>
        <p:spPr bwMode="white">
          <a:xfrm>
            <a:off x="0" y="1477962"/>
            <a:ext cx="12192000" cy="538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20" name="Rechthoek 19"/>
          <p:cNvSpPr/>
          <p:nvPr userDrawn="1"/>
        </p:nvSpPr>
        <p:spPr bwMode="gray">
          <a:xfrm rot="300000">
            <a:off x="-73010" y="1839610"/>
            <a:ext cx="8132982" cy="1206630"/>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57348 w 8190330"/>
              <a:gd name="connsiteY0" fmla="*/ 0 h 1201973"/>
              <a:gd name="connsiteX1" fmla="*/ 8190330 w 8190330"/>
              <a:gd name="connsiteY1" fmla="*/ 236 h 1201973"/>
              <a:gd name="connsiteX2" fmla="*/ 8190330 w 8190330"/>
              <a:gd name="connsiteY2" fmla="*/ 1201973 h 1201973"/>
              <a:gd name="connsiteX3" fmla="*/ 0 w 8190330"/>
              <a:gd name="connsiteY3" fmla="*/ 1201973 h 1201973"/>
              <a:gd name="connsiteX4" fmla="*/ 57348 w 8190330"/>
              <a:gd name="connsiteY4" fmla="*/ 0 h 1201973"/>
              <a:gd name="connsiteX0" fmla="*/ 0 w 8132982"/>
              <a:gd name="connsiteY0" fmla="*/ 0 h 1206630"/>
              <a:gd name="connsiteX1" fmla="*/ 8132982 w 8132982"/>
              <a:gd name="connsiteY1" fmla="*/ 236 h 1206630"/>
              <a:gd name="connsiteX2" fmla="*/ 8132982 w 8132982"/>
              <a:gd name="connsiteY2" fmla="*/ 1201973 h 1206630"/>
              <a:gd name="connsiteX3" fmla="*/ 107994 w 8132982"/>
              <a:gd name="connsiteY3" fmla="*/ 1206630 h 1206630"/>
              <a:gd name="connsiteX4" fmla="*/ 0 w 8132982"/>
              <a:gd name="connsiteY4" fmla="*/ 0 h 120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982" h="1206630">
                <a:moveTo>
                  <a:pt x="0" y="0"/>
                </a:moveTo>
                <a:lnTo>
                  <a:pt x="8132982" y="236"/>
                </a:lnTo>
                <a:lnTo>
                  <a:pt x="8132982" y="1201973"/>
                </a:lnTo>
                <a:lnTo>
                  <a:pt x="107994" y="120663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2" name="Titel 1"/>
          <p:cNvSpPr>
            <a:spLocks noGrp="1"/>
          </p:cNvSpPr>
          <p:nvPr>
            <p:ph type="title"/>
          </p:nvPr>
        </p:nvSpPr>
        <p:spPr bwMode="gray">
          <a:xfrm>
            <a:off x="360000" y="538596"/>
            <a:ext cx="9307200" cy="558800"/>
          </a:xfrm>
        </p:spPr>
        <p:txBody>
          <a:bodyPr/>
          <a:lstStyle/>
          <a:p>
            <a:r>
              <a:rPr lang="nl-NL" noProof="0"/>
              <a:t>Klik om de stijl te bewerken</a:t>
            </a:r>
            <a:endParaRPr lang="nl-NL" noProof="0" dirty="0"/>
          </a:p>
        </p:txBody>
      </p:sp>
      <p:sp>
        <p:nvSpPr>
          <p:cNvPr id="22" name="Rechthoek 21"/>
          <p:cNvSpPr/>
          <p:nvPr userDrawn="1"/>
        </p:nvSpPr>
        <p:spPr bwMode="gray">
          <a:xfrm rot="300000">
            <a:off x="4127065" y="5303998"/>
            <a:ext cx="8135355" cy="1201766"/>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0 w 8190330"/>
              <a:gd name="connsiteY0" fmla="*/ 0 h 1201737"/>
              <a:gd name="connsiteX1" fmla="*/ 8025404 w 8190330"/>
              <a:gd name="connsiteY1" fmla="*/ 88 h 1201737"/>
              <a:gd name="connsiteX2" fmla="*/ 8190330 w 8190330"/>
              <a:gd name="connsiteY2" fmla="*/ 1201737 h 1201737"/>
              <a:gd name="connsiteX3" fmla="*/ 0 w 8190330"/>
              <a:gd name="connsiteY3" fmla="*/ 1201737 h 1201737"/>
              <a:gd name="connsiteX4" fmla="*/ 0 w 8190330"/>
              <a:gd name="connsiteY4" fmla="*/ 0 h 1201737"/>
              <a:gd name="connsiteX0" fmla="*/ 0 w 8128238"/>
              <a:gd name="connsiteY0" fmla="*/ 0 h 1202389"/>
              <a:gd name="connsiteX1" fmla="*/ 8025404 w 8128238"/>
              <a:gd name="connsiteY1" fmla="*/ 88 h 1202389"/>
              <a:gd name="connsiteX2" fmla="*/ 8128238 w 8128238"/>
              <a:gd name="connsiteY2" fmla="*/ 1202389 h 1202389"/>
              <a:gd name="connsiteX3" fmla="*/ 0 w 8128238"/>
              <a:gd name="connsiteY3" fmla="*/ 1201737 h 1202389"/>
              <a:gd name="connsiteX4" fmla="*/ 0 w 8128238"/>
              <a:gd name="connsiteY4" fmla="*/ 0 h 1202389"/>
              <a:gd name="connsiteX0" fmla="*/ 0 w 8135355"/>
              <a:gd name="connsiteY0" fmla="*/ 0 h 1201766"/>
              <a:gd name="connsiteX1" fmla="*/ 8025404 w 8135355"/>
              <a:gd name="connsiteY1" fmla="*/ 88 h 1201766"/>
              <a:gd name="connsiteX2" fmla="*/ 8135355 w 8135355"/>
              <a:gd name="connsiteY2" fmla="*/ 1201766 h 1201766"/>
              <a:gd name="connsiteX3" fmla="*/ 0 w 8135355"/>
              <a:gd name="connsiteY3" fmla="*/ 1201737 h 1201766"/>
              <a:gd name="connsiteX4" fmla="*/ 0 w 8135355"/>
              <a:gd name="connsiteY4" fmla="*/ 0 h 120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355" h="1201766">
                <a:moveTo>
                  <a:pt x="0" y="0"/>
                </a:moveTo>
                <a:lnTo>
                  <a:pt x="8025404" y="88"/>
                </a:lnTo>
                <a:lnTo>
                  <a:pt x="8135355" y="1201766"/>
                </a:lnTo>
                <a:lnTo>
                  <a:pt x="0" y="120173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19" name="Tijdelijke aanduiding voor afbeelding 18"/>
          <p:cNvSpPr>
            <a:spLocks noGrp="1"/>
          </p:cNvSpPr>
          <p:nvPr>
            <p:ph type="pic" sz="quarter" idx="13" hasCustomPrompt="1"/>
          </p:nvPr>
        </p:nvSpPr>
        <p:spPr bwMode="white">
          <a:xfrm>
            <a:off x="-2382" y="1443238"/>
            <a:ext cx="12192000" cy="5380037"/>
          </a:xfrm>
          <a:custGeom>
            <a:avLst/>
            <a:gdLst>
              <a:gd name="connsiteX0" fmla="*/ 12130881 w 12192000"/>
              <a:gd name="connsiteY0" fmla="*/ 0 h 5380037"/>
              <a:gd name="connsiteX1" fmla="*/ 12192000 w 12192000"/>
              <a:gd name="connsiteY1" fmla="*/ 0 h 5380037"/>
              <a:gd name="connsiteX2" fmla="*/ 12192000 w 12192000"/>
              <a:gd name="connsiteY2" fmla="*/ 4317856 h 5380037"/>
              <a:gd name="connsiteX3" fmla="*/ 51218 w 12192000"/>
              <a:gd name="connsiteY3" fmla="*/ 5380037 h 5380037"/>
              <a:gd name="connsiteX4" fmla="*/ 0 w 12192000"/>
              <a:gd name="connsiteY4" fmla="*/ 5380037 h 5380037"/>
              <a:gd name="connsiteX5" fmla="*/ 0 w 12192000"/>
              <a:gd name="connsiteY5" fmla="*/ 1061315 h 53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80037">
                <a:moveTo>
                  <a:pt x="12130881" y="0"/>
                </a:moveTo>
                <a:lnTo>
                  <a:pt x="12192000" y="0"/>
                </a:lnTo>
                <a:lnTo>
                  <a:pt x="12192000" y="4317856"/>
                </a:lnTo>
                <a:lnTo>
                  <a:pt x="51218" y="5380037"/>
                </a:lnTo>
                <a:lnTo>
                  <a:pt x="0" y="5380037"/>
                </a:lnTo>
                <a:lnTo>
                  <a:pt x="0" y="1061315"/>
                </a:lnTo>
                <a:close/>
              </a:path>
            </a:pathLst>
          </a:custGeom>
          <a:solidFill>
            <a:schemeClr val="accent6"/>
          </a:solidFill>
        </p:spPr>
        <p:txBody>
          <a:bodyPr wrap="square">
            <a:noAutofit/>
          </a:bodyPr>
          <a:lstStyle>
            <a:lvl1pPr marL="0" indent="0">
              <a:buNone/>
              <a:defRPr baseline="0"/>
            </a:lvl1pPr>
          </a:lstStyle>
          <a:p>
            <a:r>
              <a:rPr lang="nl-NL" noProof="0" dirty="0"/>
              <a:t> </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4000" y="630000"/>
            <a:ext cx="1248569" cy="630000"/>
          </a:xfrm>
          <a:prstGeom prst="rect">
            <a:avLst/>
          </a:prstGeom>
        </p:spPr>
      </p:pic>
    </p:spTree>
    <p:extLst>
      <p:ext uri="{BB962C8B-B14F-4D97-AF65-F5344CB8AC3E}">
        <p14:creationId xmlns:p14="http://schemas.microsoft.com/office/powerpoint/2010/main" val="4215937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foto variant 3">
    <p:spTree>
      <p:nvGrpSpPr>
        <p:cNvPr id="1" name=""/>
        <p:cNvGrpSpPr/>
        <p:nvPr/>
      </p:nvGrpSpPr>
      <p:grpSpPr>
        <a:xfrm>
          <a:off x="0" y="0"/>
          <a:ext cx="0" cy="0"/>
          <a:chOff x="0" y="0"/>
          <a:chExt cx="0" cy="0"/>
        </a:xfrm>
      </p:grpSpPr>
      <p:sp>
        <p:nvSpPr>
          <p:cNvPr id="21" name="Rechthoek 20"/>
          <p:cNvSpPr/>
          <p:nvPr userDrawn="1"/>
        </p:nvSpPr>
        <p:spPr bwMode="white">
          <a:xfrm>
            <a:off x="0" y="1477962"/>
            <a:ext cx="12192000" cy="538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20" name="Rechthoek 19"/>
          <p:cNvSpPr/>
          <p:nvPr userDrawn="1"/>
        </p:nvSpPr>
        <p:spPr bwMode="gray">
          <a:xfrm rot="300000">
            <a:off x="-73010" y="1839610"/>
            <a:ext cx="8132982" cy="1206630"/>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57348 w 8190330"/>
              <a:gd name="connsiteY0" fmla="*/ 0 h 1201973"/>
              <a:gd name="connsiteX1" fmla="*/ 8190330 w 8190330"/>
              <a:gd name="connsiteY1" fmla="*/ 236 h 1201973"/>
              <a:gd name="connsiteX2" fmla="*/ 8190330 w 8190330"/>
              <a:gd name="connsiteY2" fmla="*/ 1201973 h 1201973"/>
              <a:gd name="connsiteX3" fmla="*/ 0 w 8190330"/>
              <a:gd name="connsiteY3" fmla="*/ 1201973 h 1201973"/>
              <a:gd name="connsiteX4" fmla="*/ 57348 w 8190330"/>
              <a:gd name="connsiteY4" fmla="*/ 0 h 1201973"/>
              <a:gd name="connsiteX0" fmla="*/ 0 w 8132982"/>
              <a:gd name="connsiteY0" fmla="*/ 0 h 1206630"/>
              <a:gd name="connsiteX1" fmla="*/ 8132982 w 8132982"/>
              <a:gd name="connsiteY1" fmla="*/ 236 h 1206630"/>
              <a:gd name="connsiteX2" fmla="*/ 8132982 w 8132982"/>
              <a:gd name="connsiteY2" fmla="*/ 1201973 h 1206630"/>
              <a:gd name="connsiteX3" fmla="*/ 107994 w 8132982"/>
              <a:gd name="connsiteY3" fmla="*/ 1206630 h 1206630"/>
              <a:gd name="connsiteX4" fmla="*/ 0 w 8132982"/>
              <a:gd name="connsiteY4" fmla="*/ 0 h 120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982" h="1206630">
                <a:moveTo>
                  <a:pt x="0" y="0"/>
                </a:moveTo>
                <a:lnTo>
                  <a:pt x="8132982" y="236"/>
                </a:lnTo>
                <a:lnTo>
                  <a:pt x="8132982" y="1201973"/>
                </a:lnTo>
                <a:lnTo>
                  <a:pt x="107994" y="120663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2" name="Titel 1"/>
          <p:cNvSpPr>
            <a:spLocks noGrp="1"/>
          </p:cNvSpPr>
          <p:nvPr>
            <p:ph type="title"/>
          </p:nvPr>
        </p:nvSpPr>
        <p:spPr bwMode="gray">
          <a:xfrm>
            <a:off x="360000" y="538596"/>
            <a:ext cx="9307200" cy="558800"/>
          </a:xfrm>
        </p:spPr>
        <p:txBody>
          <a:bodyPr/>
          <a:lstStyle/>
          <a:p>
            <a:r>
              <a:rPr lang="nl-NL" noProof="0"/>
              <a:t>Klik om de stijl te bewerken</a:t>
            </a:r>
            <a:endParaRPr lang="nl-NL" noProof="0" dirty="0"/>
          </a:p>
        </p:txBody>
      </p:sp>
      <p:sp>
        <p:nvSpPr>
          <p:cNvPr id="22" name="Rechthoek 21"/>
          <p:cNvSpPr/>
          <p:nvPr userDrawn="1"/>
        </p:nvSpPr>
        <p:spPr bwMode="gray">
          <a:xfrm rot="300000">
            <a:off x="4127065" y="5303998"/>
            <a:ext cx="8135355" cy="1201766"/>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0 w 8190330"/>
              <a:gd name="connsiteY0" fmla="*/ 0 h 1201737"/>
              <a:gd name="connsiteX1" fmla="*/ 8025404 w 8190330"/>
              <a:gd name="connsiteY1" fmla="*/ 88 h 1201737"/>
              <a:gd name="connsiteX2" fmla="*/ 8190330 w 8190330"/>
              <a:gd name="connsiteY2" fmla="*/ 1201737 h 1201737"/>
              <a:gd name="connsiteX3" fmla="*/ 0 w 8190330"/>
              <a:gd name="connsiteY3" fmla="*/ 1201737 h 1201737"/>
              <a:gd name="connsiteX4" fmla="*/ 0 w 8190330"/>
              <a:gd name="connsiteY4" fmla="*/ 0 h 1201737"/>
              <a:gd name="connsiteX0" fmla="*/ 0 w 8128238"/>
              <a:gd name="connsiteY0" fmla="*/ 0 h 1202389"/>
              <a:gd name="connsiteX1" fmla="*/ 8025404 w 8128238"/>
              <a:gd name="connsiteY1" fmla="*/ 88 h 1202389"/>
              <a:gd name="connsiteX2" fmla="*/ 8128238 w 8128238"/>
              <a:gd name="connsiteY2" fmla="*/ 1202389 h 1202389"/>
              <a:gd name="connsiteX3" fmla="*/ 0 w 8128238"/>
              <a:gd name="connsiteY3" fmla="*/ 1201737 h 1202389"/>
              <a:gd name="connsiteX4" fmla="*/ 0 w 8128238"/>
              <a:gd name="connsiteY4" fmla="*/ 0 h 1202389"/>
              <a:gd name="connsiteX0" fmla="*/ 0 w 8135355"/>
              <a:gd name="connsiteY0" fmla="*/ 0 h 1201766"/>
              <a:gd name="connsiteX1" fmla="*/ 8025404 w 8135355"/>
              <a:gd name="connsiteY1" fmla="*/ 88 h 1201766"/>
              <a:gd name="connsiteX2" fmla="*/ 8135355 w 8135355"/>
              <a:gd name="connsiteY2" fmla="*/ 1201766 h 1201766"/>
              <a:gd name="connsiteX3" fmla="*/ 0 w 8135355"/>
              <a:gd name="connsiteY3" fmla="*/ 1201737 h 1201766"/>
              <a:gd name="connsiteX4" fmla="*/ 0 w 8135355"/>
              <a:gd name="connsiteY4" fmla="*/ 0 h 120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355" h="1201766">
                <a:moveTo>
                  <a:pt x="0" y="0"/>
                </a:moveTo>
                <a:lnTo>
                  <a:pt x="8025404" y="88"/>
                </a:lnTo>
                <a:lnTo>
                  <a:pt x="8135355" y="1201766"/>
                </a:lnTo>
                <a:lnTo>
                  <a:pt x="0" y="120173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19" name="Tijdelijke aanduiding voor afbeelding 18"/>
          <p:cNvSpPr>
            <a:spLocks noGrp="1"/>
          </p:cNvSpPr>
          <p:nvPr>
            <p:ph type="pic" sz="quarter" idx="13" hasCustomPrompt="1"/>
          </p:nvPr>
        </p:nvSpPr>
        <p:spPr bwMode="white">
          <a:xfrm>
            <a:off x="-2382" y="1443238"/>
            <a:ext cx="12192000" cy="5380037"/>
          </a:xfrm>
          <a:custGeom>
            <a:avLst/>
            <a:gdLst>
              <a:gd name="connsiteX0" fmla="*/ 12130881 w 12192000"/>
              <a:gd name="connsiteY0" fmla="*/ 0 h 5380037"/>
              <a:gd name="connsiteX1" fmla="*/ 12192000 w 12192000"/>
              <a:gd name="connsiteY1" fmla="*/ 0 h 5380037"/>
              <a:gd name="connsiteX2" fmla="*/ 12192000 w 12192000"/>
              <a:gd name="connsiteY2" fmla="*/ 4317856 h 5380037"/>
              <a:gd name="connsiteX3" fmla="*/ 51218 w 12192000"/>
              <a:gd name="connsiteY3" fmla="*/ 5380037 h 5380037"/>
              <a:gd name="connsiteX4" fmla="*/ 0 w 12192000"/>
              <a:gd name="connsiteY4" fmla="*/ 5380037 h 5380037"/>
              <a:gd name="connsiteX5" fmla="*/ 0 w 12192000"/>
              <a:gd name="connsiteY5" fmla="*/ 1061315 h 53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80037">
                <a:moveTo>
                  <a:pt x="12130881" y="0"/>
                </a:moveTo>
                <a:lnTo>
                  <a:pt x="12192000" y="0"/>
                </a:lnTo>
                <a:lnTo>
                  <a:pt x="12192000" y="4317856"/>
                </a:lnTo>
                <a:lnTo>
                  <a:pt x="51218" y="5380037"/>
                </a:lnTo>
                <a:lnTo>
                  <a:pt x="0" y="5380037"/>
                </a:lnTo>
                <a:lnTo>
                  <a:pt x="0" y="1061315"/>
                </a:lnTo>
                <a:close/>
              </a:path>
            </a:pathLst>
          </a:custGeom>
          <a:solidFill>
            <a:schemeClr val="accent6"/>
          </a:solidFill>
        </p:spPr>
        <p:txBody>
          <a:bodyPr wrap="square">
            <a:noAutofit/>
          </a:bodyPr>
          <a:lstStyle>
            <a:lvl1pPr marL="0" indent="0">
              <a:buNone/>
              <a:defRPr baseline="0"/>
            </a:lvl1pPr>
          </a:lstStyle>
          <a:p>
            <a:r>
              <a:rPr lang="nl-NL" noProof="0" dirty="0"/>
              <a:t> </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4000" y="630000"/>
            <a:ext cx="1248569" cy="630000"/>
          </a:xfrm>
          <a:prstGeom prst="rect">
            <a:avLst/>
          </a:prstGeom>
        </p:spPr>
      </p:pic>
    </p:spTree>
    <p:extLst>
      <p:ext uri="{BB962C8B-B14F-4D97-AF65-F5344CB8AC3E}">
        <p14:creationId xmlns:p14="http://schemas.microsoft.com/office/powerpoint/2010/main" val="3934079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foto variant 4">
    <p:spTree>
      <p:nvGrpSpPr>
        <p:cNvPr id="1" name=""/>
        <p:cNvGrpSpPr/>
        <p:nvPr/>
      </p:nvGrpSpPr>
      <p:grpSpPr>
        <a:xfrm>
          <a:off x="0" y="0"/>
          <a:ext cx="0" cy="0"/>
          <a:chOff x="0" y="0"/>
          <a:chExt cx="0" cy="0"/>
        </a:xfrm>
      </p:grpSpPr>
      <p:sp>
        <p:nvSpPr>
          <p:cNvPr id="21" name="Rechthoek 20"/>
          <p:cNvSpPr/>
          <p:nvPr userDrawn="1"/>
        </p:nvSpPr>
        <p:spPr bwMode="white">
          <a:xfrm>
            <a:off x="0" y="1477962"/>
            <a:ext cx="12192000" cy="538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20" name="Rechthoek 19"/>
          <p:cNvSpPr/>
          <p:nvPr userDrawn="1"/>
        </p:nvSpPr>
        <p:spPr bwMode="gray">
          <a:xfrm rot="300000">
            <a:off x="-73010" y="1839610"/>
            <a:ext cx="8132982" cy="1206630"/>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57348 w 8190330"/>
              <a:gd name="connsiteY0" fmla="*/ 0 h 1201973"/>
              <a:gd name="connsiteX1" fmla="*/ 8190330 w 8190330"/>
              <a:gd name="connsiteY1" fmla="*/ 236 h 1201973"/>
              <a:gd name="connsiteX2" fmla="*/ 8190330 w 8190330"/>
              <a:gd name="connsiteY2" fmla="*/ 1201973 h 1201973"/>
              <a:gd name="connsiteX3" fmla="*/ 0 w 8190330"/>
              <a:gd name="connsiteY3" fmla="*/ 1201973 h 1201973"/>
              <a:gd name="connsiteX4" fmla="*/ 57348 w 8190330"/>
              <a:gd name="connsiteY4" fmla="*/ 0 h 1201973"/>
              <a:gd name="connsiteX0" fmla="*/ 0 w 8132982"/>
              <a:gd name="connsiteY0" fmla="*/ 0 h 1206630"/>
              <a:gd name="connsiteX1" fmla="*/ 8132982 w 8132982"/>
              <a:gd name="connsiteY1" fmla="*/ 236 h 1206630"/>
              <a:gd name="connsiteX2" fmla="*/ 8132982 w 8132982"/>
              <a:gd name="connsiteY2" fmla="*/ 1201973 h 1206630"/>
              <a:gd name="connsiteX3" fmla="*/ 107994 w 8132982"/>
              <a:gd name="connsiteY3" fmla="*/ 1206630 h 1206630"/>
              <a:gd name="connsiteX4" fmla="*/ 0 w 8132982"/>
              <a:gd name="connsiteY4" fmla="*/ 0 h 120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2982" h="1206630">
                <a:moveTo>
                  <a:pt x="0" y="0"/>
                </a:moveTo>
                <a:lnTo>
                  <a:pt x="8132982" y="236"/>
                </a:lnTo>
                <a:lnTo>
                  <a:pt x="8132982" y="1201973"/>
                </a:lnTo>
                <a:lnTo>
                  <a:pt x="107994" y="1206630"/>
                </a:ln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2" name="Titel 1"/>
          <p:cNvSpPr>
            <a:spLocks noGrp="1"/>
          </p:cNvSpPr>
          <p:nvPr>
            <p:ph type="title"/>
          </p:nvPr>
        </p:nvSpPr>
        <p:spPr bwMode="gray">
          <a:xfrm>
            <a:off x="360000" y="538596"/>
            <a:ext cx="9307200" cy="558800"/>
          </a:xfrm>
        </p:spPr>
        <p:txBody>
          <a:bodyPr/>
          <a:lstStyle/>
          <a:p>
            <a:r>
              <a:rPr lang="nl-NL" noProof="0"/>
              <a:t>Klik om de stijl te bewerken</a:t>
            </a:r>
            <a:endParaRPr lang="nl-NL" noProof="0" dirty="0"/>
          </a:p>
        </p:txBody>
      </p:sp>
      <p:sp>
        <p:nvSpPr>
          <p:cNvPr id="22" name="Rechthoek 21"/>
          <p:cNvSpPr/>
          <p:nvPr userDrawn="1"/>
        </p:nvSpPr>
        <p:spPr bwMode="gray">
          <a:xfrm rot="300000">
            <a:off x="4127065" y="5303998"/>
            <a:ext cx="8135355" cy="1201766"/>
          </a:xfrm>
          <a:custGeom>
            <a:avLst/>
            <a:gdLst>
              <a:gd name="connsiteX0" fmla="*/ 0 w 8190330"/>
              <a:gd name="connsiteY0" fmla="*/ 0 h 1201737"/>
              <a:gd name="connsiteX1" fmla="*/ 8190330 w 8190330"/>
              <a:gd name="connsiteY1" fmla="*/ 0 h 1201737"/>
              <a:gd name="connsiteX2" fmla="*/ 8190330 w 8190330"/>
              <a:gd name="connsiteY2" fmla="*/ 1201737 h 1201737"/>
              <a:gd name="connsiteX3" fmla="*/ 0 w 8190330"/>
              <a:gd name="connsiteY3" fmla="*/ 1201737 h 1201737"/>
              <a:gd name="connsiteX4" fmla="*/ 0 w 8190330"/>
              <a:gd name="connsiteY4" fmla="*/ 0 h 1201737"/>
              <a:gd name="connsiteX0" fmla="*/ 0 w 8190330"/>
              <a:gd name="connsiteY0" fmla="*/ 0 h 1201737"/>
              <a:gd name="connsiteX1" fmla="*/ 8025404 w 8190330"/>
              <a:gd name="connsiteY1" fmla="*/ 88 h 1201737"/>
              <a:gd name="connsiteX2" fmla="*/ 8190330 w 8190330"/>
              <a:gd name="connsiteY2" fmla="*/ 1201737 h 1201737"/>
              <a:gd name="connsiteX3" fmla="*/ 0 w 8190330"/>
              <a:gd name="connsiteY3" fmla="*/ 1201737 h 1201737"/>
              <a:gd name="connsiteX4" fmla="*/ 0 w 8190330"/>
              <a:gd name="connsiteY4" fmla="*/ 0 h 1201737"/>
              <a:gd name="connsiteX0" fmla="*/ 0 w 8128238"/>
              <a:gd name="connsiteY0" fmla="*/ 0 h 1202389"/>
              <a:gd name="connsiteX1" fmla="*/ 8025404 w 8128238"/>
              <a:gd name="connsiteY1" fmla="*/ 88 h 1202389"/>
              <a:gd name="connsiteX2" fmla="*/ 8128238 w 8128238"/>
              <a:gd name="connsiteY2" fmla="*/ 1202389 h 1202389"/>
              <a:gd name="connsiteX3" fmla="*/ 0 w 8128238"/>
              <a:gd name="connsiteY3" fmla="*/ 1201737 h 1202389"/>
              <a:gd name="connsiteX4" fmla="*/ 0 w 8128238"/>
              <a:gd name="connsiteY4" fmla="*/ 0 h 1202389"/>
              <a:gd name="connsiteX0" fmla="*/ 0 w 8135355"/>
              <a:gd name="connsiteY0" fmla="*/ 0 h 1201766"/>
              <a:gd name="connsiteX1" fmla="*/ 8025404 w 8135355"/>
              <a:gd name="connsiteY1" fmla="*/ 88 h 1201766"/>
              <a:gd name="connsiteX2" fmla="*/ 8135355 w 8135355"/>
              <a:gd name="connsiteY2" fmla="*/ 1201766 h 1201766"/>
              <a:gd name="connsiteX3" fmla="*/ 0 w 8135355"/>
              <a:gd name="connsiteY3" fmla="*/ 1201737 h 1201766"/>
              <a:gd name="connsiteX4" fmla="*/ 0 w 8135355"/>
              <a:gd name="connsiteY4" fmla="*/ 0 h 120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355" h="1201766">
                <a:moveTo>
                  <a:pt x="0" y="0"/>
                </a:moveTo>
                <a:lnTo>
                  <a:pt x="8025404" y="88"/>
                </a:lnTo>
                <a:lnTo>
                  <a:pt x="8135355" y="1201766"/>
                </a:lnTo>
                <a:lnTo>
                  <a:pt x="0" y="1201737"/>
                </a:lnTo>
                <a:lnTo>
                  <a:pt x="0" y="0"/>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19" name="Tijdelijke aanduiding voor afbeelding 18"/>
          <p:cNvSpPr>
            <a:spLocks noGrp="1"/>
          </p:cNvSpPr>
          <p:nvPr>
            <p:ph type="pic" sz="quarter" idx="13" hasCustomPrompt="1"/>
          </p:nvPr>
        </p:nvSpPr>
        <p:spPr bwMode="white">
          <a:xfrm>
            <a:off x="-2382" y="1443238"/>
            <a:ext cx="12192000" cy="5380037"/>
          </a:xfrm>
          <a:custGeom>
            <a:avLst/>
            <a:gdLst>
              <a:gd name="connsiteX0" fmla="*/ 12130881 w 12192000"/>
              <a:gd name="connsiteY0" fmla="*/ 0 h 5380037"/>
              <a:gd name="connsiteX1" fmla="*/ 12192000 w 12192000"/>
              <a:gd name="connsiteY1" fmla="*/ 0 h 5380037"/>
              <a:gd name="connsiteX2" fmla="*/ 12192000 w 12192000"/>
              <a:gd name="connsiteY2" fmla="*/ 4317856 h 5380037"/>
              <a:gd name="connsiteX3" fmla="*/ 51218 w 12192000"/>
              <a:gd name="connsiteY3" fmla="*/ 5380037 h 5380037"/>
              <a:gd name="connsiteX4" fmla="*/ 0 w 12192000"/>
              <a:gd name="connsiteY4" fmla="*/ 5380037 h 5380037"/>
              <a:gd name="connsiteX5" fmla="*/ 0 w 12192000"/>
              <a:gd name="connsiteY5" fmla="*/ 1061315 h 538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80037">
                <a:moveTo>
                  <a:pt x="12130881" y="0"/>
                </a:moveTo>
                <a:lnTo>
                  <a:pt x="12192000" y="0"/>
                </a:lnTo>
                <a:lnTo>
                  <a:pt x="12192000" y="4317856"/>
                </a:lnTo>
                <a:lnTo>
                  <a:pt x="51218" y="5380037"/>
                </a:lnTo>
                <a:lnTo>
                  <a:pt x="0" y="5380037"/>
                </a:lnTo>
                <a:lnTo>
                  <a:pt x="0" y="1061315"/>
                </a:lnTo>
                <a:close/>
              </a:path>
            </a:pathLst>
          </a:custGeom>
          <a:solidFill>
            <a:schemeClr val="accent6"/>
          </a:solidFill>
        </p:spPr>
        <p:txBody>
          <a:bodyPr wrap="square">
            <a:noAutofit/>
          </a:bodyPr>
          <a:lstStyle>
            <a:lvl1pPr marL="0" indent="0">
              <a:buNone/>
              <a:defRPr baseline="0"/>
            </a:lvl1pPr>
          </a:lstStyle>
          <a:p>
            <a:r>
              <a:rPr lang="nl-NL" noProof="0" dirty="0"/>
              <a:t> </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4000" y="630000"/>
            <a:ext cx="1248569" cy="630000"/>
          </a:xfrm>
          <a:prstGeom prst="rect">
            <a:avLst/>
          </a:prstGeom>
        </p:spPr>
      </p:pic>
    </p:spTree>
    <p:extLst>
      <p:ext uri="{BB962C8B-B14F-4D97-AF65-F5344CB8AC3E}">
        <p14:creationId xmlns:p14="http://schemas.microsoft.com/office/powerpoint/2010/main" val="363201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object en foto, 2 koloms">
    <p:spTree>
      <p:nvGrpSpPr>
        <p:cNvPr id="1" name=""/>
        <p:cNvGrpSpPr/>
        <p:nvPr/>
      </p:nvGrpSpPr>
      <p:grpSpPr>
        <a:xfrm>
          <a:off x="0" y="0"/>
          <a:ext cx="0" cy="0"/>
          <a:chOff x="0" y="0"/>
          <a:chExt cx="0" cy="0"/>
        </a:xfrm>
      </p:grpSpPr>
      <p:sp>
        <p:nvSpPr>
          <p:cNvPr id="9" name="Rechthoek 8"/>
          <p:cNvSpPr/>
          <p:nvPr userDrawn="1"/>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16" name="Rechthoek 15"/>
          <p:cNvSpPr/>
          <p:nvPr userDrawn="1"/>
        </p:nvSpPr>
        <p:spPr bwMode="ltGray">
          <a:xfrm>
            <a:off x="6094819" y="1890000"/>
            <a:ext cx="6098400" cy="496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noProof="0" dirty="0"/>
          </a:p>
        </p:txBody>
      </p:sp>
      <p:sp>
        <p:nvSpPr>
          <p:cNvPr id="6" name="Tijdelijke aanduiding voor dianummer 5"/>
          <p:cNvSpPr>
            <a:spLocks noGrp="1"/>
          </p:cNvSpPr>
          <p:nvPr>
            <p:ph type="sldNum" sz="quarter" idx="12"/>
          </p:nvPr>
        </p:nvSpPr>
        <p:spPr/>
        <p:txBody>
          <a:bodyPr/>
          <a:lstStyle/>
          <a:p>
            <a:r>
              <a:rPr lang="nl-NL" b="0" dirty="0"/>
              <a:t>Dia </a:t>
            </a:r>
            <a:fld id="{1A8A08A4-CBE0-489B-B8AB-06A7E0691891}" type="slidenum">
              <a:rPr lang="nl-NL" smtClean="0"/>
              <a:pPr/>
              <a:t>‹nr.›</a:t>
            </a:fld>
            <a:endParaRPr lang="nl-NL" dirty="0"/>
          </a:p>
        </p:txBody>
      </p:sp>
      <p:sp>
        <p:nvSpPr>
          <p:cNvPr id="7" name="Tijdelijke aanduiding voor inhoud 2"/>
          <p:cNvSpPr>
            <a:spLocks noGrp="1"/>
          </p:cNvSpPr>
          <p:nvPr>
            <p:ph idx="13"/>
          </p:nvPr>
        </p:nvSpPr>
        <p:spPr>
          <a:xfrm>
            <a:off x="6454799" y="4184541"/>
            <a:ext cx="5400000" cy="1666991"/>
          </a:xfrm>
        </p:spPr>
        <p:txBody>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14000" y="630000"/>
            <a:ext cx="1248569" cy="630000"/>
          </a:xfrm>
          <a:prstGeom prst="rect">
            <a:avLst/>
          </a:prstGeom>
        </p:spPr>
      </p:pic>
      <p:sp>
        <p:nvSpPr>
          <p:cNvPr id="2" name="Titel 1"/>
          <p:cNvSpPr>
            <a:spLocks noGrp="1"/>
          </p:cNvSpPr>
          <p:nvPr>
            <p:ph type="title"/>
          </p:nvPr>
        </p:nvSpPr>
        <p:spPr bwMode="gray">
          <a:xfrm>
            <a:off x="360000" y="255224"/>
            <a:ext cx="5399999" cy="1295400"/>
          </a:xfrm>
        </p:spPr>
        <p:txBody>
          <a:bodyPr>
            <a:normAutofit/>
          </a:bodyPr>
          <a:lstStyle>
            <a:lvl1pPr>
              <a:lnSpc>
                <a:spcPts val="3400"/>
              </a:lnSpc>
              <a:defRPr sz="3000"/>
            </a:lvl1pPr>
          </a:lstStyle>
          <a:p>
            <a:r>
              <a:rPr lang="nl-NL" noProof="0"/>
              <a:t>Klik om de stijl te bewerken</a:t>
            </a:r>
            <a:endParaRPr lang="nl-NL" noProof="0" dirty="0"/>
          </a:p>
        </p:txBody>
      </p:sp>
      <p:sp>
        <p:nvSpPr>
          <p:cNvPr id="3" name="Tijdelijke aanduiding voor inhoud 2"/>
          <p:cNvSpPr>
            <a:spLocks noGrp="1"/>
          </p:cNvSpPr>
          <p:nvPr>
            <p:ph idx="1"/>
          </p:nvPr>
        </p:nvSpPr>
        <p:spPr>
          <a:xfrm>
            <a:off x="359999" y="1890000"/>
            <a:ext cx="5400000" cy="3960000"/>
          </a:xfrm>
        </p:spPr>
        <p:txBody>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17" name="Tijdelijke aanduiding voor afbeelding 16"/>
          <p:cNvSpPr>
            <a:spLocks noGrp="1"/>
          </p:cNvSpPr>
          <p:nvPr>
            <p:ph type="pic" sz="quarter" idx="15" hasCustomPrompt="1"/>
          </p:nvPr>
        </p:nvSpPr>
        <p:spPr bwMode="gray">
          <a:xfrm>
            <a:off x="6093600" y="1262613"/>
            <a:ext cx="6098400" cy="2566882"/>
          </a:xfrm>
          <a:custGeom>
            <a:avLst/>
            <a:gdLst>
              <a:gd name="connsiteX0" fmla="*/ 0 w 6098400"/>
              <a:gd name="connsiteY0" fmla="*/ 0 h 2566882"/>
              <a:gd name="connsiteX1" fmla="*/ 6098400 w 6098400"/>
              <a:gd name="connsiteY1" fmla="*/ 531586 h 2566882"/>
              <a:gd name="connsiteX2" fmla="*/ 6098400 w 6098400"/>
              <a:gd name="connsiteY2" fmla="*/ 2566882 h 2566882"/>
              <a:gd name="connsiteX3" fmla="*/ 0 w 6098400"/>
              <a:gd name="connsiteY3" fmla="*/ 2566882 h 2566882"/>
            </a:gdLst>
            <a:ahLst/>
            <a:cxnLst>
              <a:cxn ang="0">
                <a:pos x="connsiteX0" y="connsiteY0"/>
              </a:cxn>
              <a:cxn ang="0">
                <a:pos x="connsiteX1" y="connsiteY1"/>
              </a:cxn>
              <a:cxn ang="0">
                <a:pos x="connsiteX2" y="connsiteY2"/>
              </a:cxn>
              <a:cxn ang="0">
                <a:pos x="connsiteX3" y="connsiteY3"/>
              </a:cxn>
            </a:cxnLst>
            <a:rect l="l" t="t" r="r" b="b"/>
            <a:pathLst>
              <a:path w="6098400" h="2566882">
                <a:moveTo>
                  <a:pt x="0" y="0"/>
                </a:moveTo>
                <a:lnTo>
                  <a:pt x="6098400" y="531586"/>
                </a:lnTo>
                <a:lnTo>
                  <a:pt x="6098400" y="2566882"/>
                </a:lnTo>
                <a:lnTo>
                  <a:pt x="0" y="2566882"/>
                </a:lnTo>
                <a:close/>
              </a:path>
            </a:pathLst>
          </a:custGeom>
          <a:solidFill>
            <a:schemeClr val="accent6"/>
          </a:solidFill>
        </p:spPr>
        <p:txBody>
          <a:bodyPr wrap="square">
            <a:noAutofit/>
          </a:bodyPr>
          <a:lstStyle>
            <a:lvl1pPr marL="0" indent="0">
              <a:buNone/>
              <a:defRPr/>
            </a:lvl1pPr>
          </a:lstStyle>
          <a:p>
            <a:r>
              <a:rPr lang="en-GB" dirty="0"/>
              <a:t> </a:t>
            </a:r>
          </a:p>
        </p:txBody>
      </p:sp>
      <p:sp>
        <p:nvSpPr>
          <p:cNvPr id="5" name="Tijdelijke aanduiding voor voettekst 4"/>
          <p:cNvSpPr>
            <a:spLocks noGrp="1"/>
          </p:cNvSpPr>
          <p:nvPr>
            <p:ph type="ftr" sz="quarter" idx="16"/>
          </p:nvPr>
        </p:nvSpPr>
        <p:spPr/>
        <p:txBody>
          <a:bodyPr/>
          <a:lstStyle/>
          <a:p>
            <a:endParaRPr lang="en-GB" dirty="0"/>
          </a:p>
        </p:txBody>
      </p:sp>
    </p:spTree>
    <p:extLst>
      <p:ext uri="{BB962C8B-B14F-4D97-AF65-F5344CB8AC3E}">
        <p14:creationId xmlns:p14="http://schemas.microsoft.com/office/powerpoint/2010/main" val="4089352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ECF38-D262-643B-5025-9E7DE961A2A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301C47E-2A66-BCC8-776C-5B84E982B9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D89C35D-B760-2BDB-55FD-053376880360}"/>
              </a:ext>
            </a:extLst>
          </p:cNvPr>
          <p:cNvSpPr>
            <a:spLocks noGrp="1"/>
          </p:cNvSpPr>
          <p:nvPr>
            <p:ph type="dt" sz="half" idx="10"/>
          </p:nvPr>
        </p:nvSpPr>
        <p:spPr/>
        <p:txBody>
          <a:bodyPr/>
          <a:lstStyle/>
          <a:p>
            <a:fld id="{464E097D-0E23-4E25-9BA5-A3D11F862233}" type="datetimeFigureOut">
              <a:rPr lang="nl-NL" smtClean="0"/>
              <a:t>14-2-2025</a:t>
            </a:fld>
            <a:endParaRPr lang="nl-NL"/>
          </a:p>
        </p:txBody>
      </p:sp>
      <p:sp>
        <p:nvSpPr>
          <p:cNvPr id="5" name="Tijdelijke aanduiding voor voettekst 4">
            <a:extLst>
              <a:ext uri="{FF2B5EF4-FFF2-40B4-BE49-F238E27FC236}">
                <a16:creationId xmlns:a16="http://schemas.microsoft.com/office/drawing/2014/main" id="{327EE157-3DF1-3C6C-B736-265358DA96F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EE93B64-3096-EEAE-4E30-55F433DE16E5}"/>
              </a:ext>
            </a:extLst>
          </p:cNvPr>
          <p:cNvSpPr>
            <a:spLocks noGrp="1"/>
          </p:cNvSpPr>
          <p:nvPr>
            <p:ph type="sldNum" sz="quarter" idx="12"/>
          </p:nvPr>
        </p:nvSpPr>
        <p:spPr/>
        <p:txBody>
          <a:bodyPr/>
          <a:lstStyle/>
          <a:p>
            <a:fld id="{989D5DAA-0EF0-4B64-8C8B-07FA43469F87}" type="slidenum">
              <a:rPr lang="nl-NL" smtClean="0"/>
              <a:t>‹nr.›</a:t>
            </a:fld>
            <a:endParaRPr lang="nl-NL"/>
          </a:p>
        </p:txBody>
      </p:sp>
    </p:spTree>
    <p:extLst>
      <p:ext uri="{BB962C8B-B14F-4D97-AF65-F5344CB8AC3E}">
        <p14:creationId xmlns:p14="http://schemas.microsoft.com/office/powerpoint/2010/main" val="1225800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71E13-D1D3-6E83-08C4-12D618FE765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EA25610-ABFA-51CF-887D-BC7F401B45D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65F9807-E9B5-67B8-FA28-02CDCCB5C5F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32663CC-F783-97EC-91C0-05E2416C58E1}"/>
              </a:ext>
            </a:extLst>
          </p:cNvPr>
          <p:cNvSpPr>
            <a:spLocks noGrp="1"/>
          </p:cNvSpPr>
          <p:nvPr>
            <p:ph type="dt" sz="half" idx="10"/>
          </p:nvPr>
        </p:nvSpPr>
        <p:spPr/>
        <p:txBody>
          <a:bodyPr/>
          <a:lstStyle/>
          <a:p>
            <a:fld id="{464E097D-0E23-4E25-9BA5-A3D11F862233}" type="datetimeFigureOut">
              <a:rPr lang="nl-NL" smtClean="0"/>
              <a:t>14-2-2025</a:t>
            </a:fld>
            <a:endParaRPr lang="nl-NL"/>
          </a:p>
        </p:txBody>
      </p:sp>
      <p:sp>
        <p:nvSpPr>
          <p:cNvPr id="6" name="Tijdelijke aanduiding voor voettekst 5">
            <a:extLst>
              <a:ext uri="{FF2B5EF4-FFF2-40B4-BE49-F238E27FC236}">
                <a16:creationId xmlns:a16="http://schemas.microsoft.com/office/drawing/2014/main" id="{B7E84877-A8F1-6F8A-33E6-831B3691BCB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760FF7B-7510-181F-CAD2-9FE8F692FA04}"/>
              </a:ext>
            </a:extLst>
          </p:cNvPr>
          <p:cNvSpPr>
            <a:spLocks noGrp="1"/>
          </p:cNvSpPr>
          <p:nvPr>
            <p:ph type="sldNum" sz="quarter" idx="12"/>
          </p:nvPr>
        </p:nvSpPr>
        <p:spPr/>
        <p:txBody>
          <a:bodyPr/>
          <a:lstStyle/>
          <a:p>
            <a:fld id="{989D5DAA-0EF0-4B64-8C8B-07FA43469F87}" type="slidenum">
              <a:rPr lang="nl-NL" smtClean="0"/>
              <a:t>‹nr.›</a:t>
            </a:fld>
            <a:endParaRPr lang="nl-NL"/>
          </a:p>
        </p:txBody>
      </p:sp>
    </p:spTree>
    <p:extLst>
      <p:ext uri="{BB962C8B-B14F-4D97-AF65-F5344CB8AC3E}">
        <p14:creationId xmlns:p14="http://schemas.microsoft.com/office/powerpoint/2010/main" val="282530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3B846-6996-7C58-9820-256D64C6004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B8C2996-542F-7EF3-04C4-744244F39B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992380B-CA79-FE62-4383-10BFF44CA2E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7E3B837-8281-A4CF-AD96-7596269867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8414D32-EA1F-8153-CD21-6A1C8F483DB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200EC63-B9DA-B72C-DC50-7C21D7BF9FB3}"/>
              </a:ext>
            </a:extLst>
          </p:cNvPr>
          <p:cNvSpPr>
            <a:spLocks noGrp="1"/>
          </p:cNvSpPr>
          <p:nvPr>
            <p:ph type="dt" sz="half" idx="10"/>
          </p:nvPr>
        </p:nvSpPr>
        <p:spPr/>
        <p:txBody>
          <a:bodyPr/>
          <a:lstStyle/>
          <a:p>
            <a:fld id="{464E097D-0E23-4E25-9BA5-A3D11F862233}" type="datetimeFigureOut">
              <a:rPr lang="nl-NL" smtClean="0"/>
              <a:t>14-2-2025</a:t>
            </a:fld>
            <a:endParaRPr lang="nl-NL"/>
          </a:p>
        </p:txBody>
      </p:sp>
      <p:sp>
        <p:nvSpPr>
          <p:cNvPr id="8" name="Tijdelijke aanduiding voor voettekst 7">
            <a:extLst>
              <a:ext uri="{FF2B5EF4-FFF2-40B4-BE49-F238E27FC236}">
                <a16:creationId xmlns:a16="http://schemas.microsoft.com/office/drawing/2014/main" id="{EF370079-A725-A4B4-009A-CA627BC4AD6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C279EF1-785D-FB3A-C445-25D954401E32}"/>
              </a:ext>
            </a:extLst>
          </p:cNvPr>
          <p:cNvSpPr>
            <a:spLocks noGrp="1"/>
          </p:cNvSpPr>
          <p:nvPr>
            <p:ph type="sldNum" sz="quarter" idx="12"/>
          </p:nvPr>
        </p:nvSpPr>
        <p:spPr/>
        <p:txBody>
          <a:bodyPr/>
          <a:lstStyle/>
          <a:p>
            <a:fld id="{989D5DAA-0EF0-4B64-8C8B-07FA43469F87}" type="slidenum">
              <a:rPr lang="nl-NL" smtClean="0"/>
              <a:t>‹nr.›</a:t>
            </a:fld>
            <a:endParaRPr lang="nl-NL"/>
          </a:p>
        </p:txBody>
      </p:sp>
    </p:spTree>
    <p:extLst>
      <p:ext uri="{BB962C8B-B14F-4D97-AF65-F5344CB8AC3E}">
        <p14:creationId xmlns:p14="http://schemas.microsoft.com/office/powerpoint/2010/main" val="1470334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46A7B-807C-3A67-E545-C283153D045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1D939FB-B010-814F-4FD6-D8747313A662}"/>
              </a:ext>
            </a:extLst>
          </p:cNvPr>
          <p:cNvSpPr>
            <a:spLocks noGrp="1"/>
          </p:cNvSpPr>
          <p:nvPr>
            <p:ph type="dt" sz="half" idx="10"/>
          </p:nvPr>
        </p:nvSpPr>
        <p:spPr/>
        <p:txBody>
          <a:bodyPr/>
          <a:lstStyle/>
          <a:p>
            <a:fld id="{464E097D-0E23-4E25-9BA5-A3D11F862233}" type="datetimeFigureOut">
              <a:rPr lang="nl-NL" smtClean="0"/>
              <a:t>14-2-2025</a:t>
            </a:fld>
            <a:endParaRPr lang="nl-NL"/>
          </a:p>
        </p:txBody>
      </p:sp>
      <p:sp>
        <p:nvSpPr>
          <p:cNvPr id="4" name="Tijdelijke aanduiding voor voettekst 3">
            <a:extLst>
              <a:ext uri="{FF2B5EF4-FFF2-40B4-BE49-F238E27FC236}">
                <a16:creationId xmlns:a16="http://schemas.microsoft.com/office/drawing/2014/main" id="{315F8393-4A3C-EDAB-1A48-9CEEE56B838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DCE46F5-3FF3-22D8-7B09-D420380D4D5C}"/>
              </a:ext>
            </a:extLst>
          </p:cNvPr>
          <p:cNvSpPr>
            <a:spLocks noGrp="1"/>
          </p:cNvSpPr>
          <p:nvPr>
            <p:ph type="sldNum" sz="quarter" idx="12"/>
          </p:nvPr>
        </p:nvSpPr>
        <p:spPr/>
        <p:txBody>
          <a:bodyPr/>
          <a:lstStyle/>
          <a:p>
            <a:fld id="{989D5DAA-0EF0-4B64-8C8B-07FA43469F87}" type="slidenum">
              <a:rPr lang="nl-NL" smtClean="0"/>
              <a:t>‹nr.›</a:t>
            </a:fld>
            <a:endParaRPr lang="nl-NL"/>
          </a:p>
        </p:txBody>
      </p:sp>
    </p:spTree>
    <p:extLst>
      <p:ext uri="{BB962C8B-B14F-4D97-AF65-F5344CB8AC3E}">
        <p14:creationId xmlns:p14="http://schemas.microsoft.com/office/powerpoint/2010/main" val="1138652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C66ED70-5B32-CA3B-1624-C97BA8286A4F}"/>
              </a:ext>
            </a:extLst>
          </p:cNvPr>
          <p:cNvSpPr>
            <a:spLocks noGrp="1"/>
          </p:cNvSpPr>
          <p:nvPr>
            <p:ph type="dt" sz="half" idx="10"/>
          </p:nvPr>
        </p:nvSpPr>
        <p:spPr/>
        <p:txBody>
          <a:bodyPr/>
          <a:lstStyle/>
          <a:p>
            <a:fld id="{464E097D-0E23-4E25-9BA5-A3D11F862233}" type="datetimeFigureOut">
              <a:rPr lang="nl-NL" smtClean="0"/>
              <a:t>14-2-2025</a:t>
            </a:fld>
            <a:endParaRPr lang="nl-NL"/>
          </a:p>
        </p:txBody>
      </p:sp>
      <p:sp>
        <p:nvSpPr>
          <p:cNvPr id="3" name="Tijdelijke aanduiding voor voettekst 2">
            <a:extLst>
              <a:ext uri="{FF2B5EF4-FFF2-40B4-BE49-F238E27FC236}">
                <a16:creationId xmlns:a16="http://schemas.microsoft.com/office/drawing/2014/main" id="{803888E7-FEDF-BC73-7CFD-0DA5F360BEE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95FF5DE-7362-B5BA-2CD0-16D3110C67B5}"/>
              </a:ext>
            </a:extLst>
          </p:cNvPr>
          <p:cNvSpPr>
            <a:spLocks noGrp="1"/>
          </p:cNvSpPr>
          <p:nvPr>
            <p:ph type="sldNum" sz="quarter" idx="12"/>
          </p:nvPr>
        </p:nvSpPr>
        <p:spPr/>
        <p:txBody>
          <a:bodyPr/>
          <a:lstStyle/>
          <a:p>
            <a:fld id="{989D5DAA-0EF0-4B64-8C8B-07FA43469F87}" type="slidenum">
              <a:rPr lang="nl-NL" smtClean="0"/>
              <a:t>‹nr.›</a:t>
            </a:fld>
            <a:endParaRPr lang="nl-NL"/>
          </a:p>
        </p:txBody>
      </p:sp>
    </p:spTree>
    <p:extLst>
      <p:ext uri="{BB962C8B-B14F-4D97-AF65-F5344CB8AC3E}">
        <p14:creationId xmlns:p14="http://schemas.microsoft.com/office/powerpoint/2010/main" val="300291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C1265-EC7B-87E1-73D4-536AC403E84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0112293-D376-DE9B-5A17-8B18C8B400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E53E187-6A7F-3C26-F7AB-AFD513E5D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DE0AE73-F162-1801-561E-D09CFBEEA1A7}"/>
              </a:ext>
            </a:extLst>
          </p:cNvPr>
          <p:cNvSpPr>
            <a:spLocks noGrp="1"/>
          </p:cNvSpPr>
          <p:nvPr>
            <p:ph type="dt" sz="half" idx="10"/>
          </p:nvPr>
        </p:nvSpPr>
        <p:spPr/>
        <p:txBody>
          <a:bodyPr/>
          <a:lstStyle/>
          <a:p>
            <a:fld id="{464E097D-0E23-4E25-9BA5-A3D11F862233}" type="datetimeFigureOut">
              <a:rPr lang="nl-NL" smtClean="0"/>
              <a:t>14-2-2025</a:t>
            </a:fld>
            <a:endParaRPr lang="nl-NL"/>
          </a:p>
        </p:txBody>
      </p:sp>
      <p:sp>
        <p:nvSpPr>
          <p:cNvPr id="6" name="Tijdelijke aanduiding voor voettekst 5">
            <a:extLst>
              <a:ext uri="{FF2B5EF4-FFF2-40B4-BE49-F238E27FC236}">
                <a16:creationId xmlns:a16="http://schemas.microsoft.com/office/drawing/2014/main" id="{09A58D84-F95C-CEFD-36BE-54ED477D37A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2B7DFE3-6900-2DF5-08DF-74FB1651C2E9}"/>
              </a:ext>
            </a:extLst>
          </p:cNvPr>
          <p:cNvSpPr>
            <a:spLocks noGrp="1"/>
          </p:cNvSpPr>
          <p:nvPr>
            <p:ph type="sldNum" sz="quarter" idx="12"/>
          </p:nvPr>
        </p:nvSpPr>
        <p:spPr/>
        <p:txBody>
          <a:bodyPr/>
          <a:lstStyle/>
          <a:p>
            <a:fld id="{989D5DAA-0EF0-4B64-8C8B-07FA43469F87}" type="slidenum">
              <a:rPr lang="nl-NL" smtClean="0"/>
              <a:t>‹nr.›</a:t>
            </a:fld>
            <a:endParaRPr lang="nl-NL"/>
          </a:p>
        </p:txBody>
      </p:sp>
    </p:spTree>
    <p:extLst>
      <p:ext uri="{BB962C8B-B14F-4D97-AF65-F5344CB8AC3E}">
        <p14:creationId xmlns:p14="http://schemas.microsoft.com/office/powerpoint/2010/main" val="423188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8455C-1D2C-3EBF-6CBE-A86B879BD52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F6D42F-9A5D-7931-15AD-9EAB829B9A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8FA6602-4A21-6A29-68AC-CF3BC0027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715F0AA-A6B1-703E-56B4-EE1267E80D42}"/>
              </a:ext>
            </a:extLst>
          </p:cNvPr>
          <p:cNvSpPr>
            <a:spLocks noGrp="1"/>
          </p:cNvSpPr>
          <p:nvPr>
            <p:ph type="dt" sz="half" idx="10"/>
          </p:nvPr>
        </p:nvSpPr>
        <p:spPr/>
        <p:txBody>
          <a:bodyPr/>
          <a:lstStyle/>
          <a:p>
            <a:fld id="{464E097D-0E23-4E25-9BA5-A3D11F862233}" type="datetimeFigureOut">
              <a:rPr lang="nl-NL" smtClean="0"/>
              <a:t>14-2-2025</a:t>
            </a:fld>
            <a:endParaRPr lang="nl-NL"/>
          </a:p>
        </p:txBody>
      </p:sp>
      <p:sp>
        <p:nvSpPr>
          <p:cNvPr id="6" name="Tijdelijke aanduiding voor voettekst 5">
            <a:extLst>
              <a:ext uri="{FF2B5EF4-FFF2-40B4-BE49-F238E27FC236}">
                <a16:creationId xmlns:a16="http://schemas.microsoft.com/office/drawing/2014/main" id="{80C6C339-6D37-1309-D05A-2C3DC06633C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E2B3ABE-AEE5-AF97-1EF6-3339618448C9}"/>
              </a:ext>
            </a:extLst>
          </p:cNvPr>
          <p:cNvSpPr>
            <a:spLocks noGrp="1"/>
          </p:cNvSpPr>
          <p:nvPr>
            <p:ph type="sldNum" sz="quarter" idx="12"/>
          </p:nvPr>
        </p:nvSpPr>
        <p:spPr/>
        <p:txBody>
          <a:bodyPr/>
          <a:lstStyle/>
          <a:p>
            <a:fld id="{989D5DAA-0EF0-4B64-8C8B-07FA43469F87}" type="slidenum">
              <a:rPr lang="nl-NL" smtClean="0"/>
              <a:t>‹nr.›</a:t>
            </a:fld>
            <a:endParaRPr lang="nl-NL"/>
          </a:p>
        </p:txBody>
      </p:sp>
    </p:spTree>
    <p:extLst>
      <p:ext uri="{BB962C8B-B14F-4D97-AF65-F5344CB8AC3E}">
        <p14:creationId xmlns:p14="http://schemas.microsoft.com/office/powerpoint/2010/main" val="395149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em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2CC79AD-078E-FC48-E2E6-CB55AE3D5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B023D40-0259-AEEC-03EE-59EFF8873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FF66A71-DA8E-2159-13C0-87D19AF540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4E097D-0E23-4E25-9BA5-A3D11F862233}" type="datetimeFigureOut">
              <a:rPr lang="nl-NL" smtClean="0"/>
              <a:t>14-2-2025</a:t>
            </a:fld>
            <a:endParaRPr lang="nl-NL"/>
          </a:p>
        </p:txBody>
      </p:sp>
      <p:sp>
        <p:nvSpPr>
          <p:cNvPr id="5" name="Tijdelijke aanduiding voor voettekst 4">
            <a:extLst>
              <a:ext uri="{FF2B5EF4-FFF2-40B4-BE49-F238E27FC236}">
                <a16:creationId xmlns:a16="http://schemas.microsoft.com/office/drawing/2014/main" id="{A2F6A22A-87D4-69E4-9690-A418B9072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DE0823A5-9B49-DED4-DE05-6BDFD0778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9D5DAA-0EF0-4B64-8C8B-07FA43469F87}" type="slidenum">
              <a:rPr lang="nl-NL" smtClean="0"/>
              <a:t>‹nr.›</a:t>
            </a:fld>
            <a:endParaRPr lang="nl-NL"/>
          </a:p>
        </p:txBody>
      </p:sp>
    </p:spTree>
    <p:extLst>
      <p:ext uri="{BB962C8B-B14F-4D97-AF65-F5344CB8AC3E}">
        <p14:creationId xmlns:p14="http://schemas.microsoft.com/office/powerpoint/2010/main" val="271530432"/>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8" r:id="rId3"/>
    <p:sldLayoutId id="2147483670" r:id="rId4"/>
    <p:sldLayoutId id="2147483667" r:id="rId5"/>
    <p:sldLayoutId id="2147483673" r:id="rId6"/>
    <p:sldLayoutId id="2147483666" r:id="rId7"/>
    <p:sldLayoutId id="2147483664" r:id="rId8"/>
    <p:sldLayoutId id="2147483671" r:id="rId9"/>
    <p:sldLayoutId id="2147483672" r:id="rId10"/>
    <p:sldLayoutId id="214748366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28" y="5945903"/>
            <a:ext cx="12192000" cy="921825"/>
          </a:xfrm>
          <a:prstGeom prst="rect">
            <a:avLst/>
          </a:prstGeom>
        </p:spPr>
      </p:pic>
      <p:sp>
        <p:nvSpPr>
          <p:cNvPr id="2" name="Tijdelijke aanduiding voor titel 1"/>
          <p:cNvSpPr>
            <a:spLocks noGrp="1"/>
          </p:cNvSpPr>
          <p:nvPr>
            <p:ph type="title"/>
          </p:nvPr>
        </p:nvSpPr>
        <p:spPr bwMode="gray">
          <a:xfrm>
            <a:off x="360000" y="255224"/>
            <a:ext cx="9307200" cy="1117600"/>
          </a:xfrm>
          <a:prstGeom prst="rect">
            <a:avLst/>
          </a:prstGeom>
        </p:spPr>
        <p:txBody>
          <a:bodyPr vert="horz" wrap="none" lIns="0" tIns="0" rIns="0" bIns="0" rtlCol="0" anchor="ctr">
            <a:normAutofit/>
          </a:bodyPr>
          <a:lstStyle/>
          <a:p>
            <a:r>
              <a:rPr lang="nl-NL" noProof="0" dirty="0"/>
              <a:t>Klik om de stijl te bewerken</a:t>
            </a:r>
          </a:p>
        </p:txBody>
      </p:sp>
      <p:sp>
        <p:nvSpPr>
          <p:cNvPr id="3" name="Tijdelijke aanduiding voor tekst 2"/>
          <p:cNvSpPr>
            <a:spLocks noGrp="1"/>
          </p:cNvSpPr>
          <p:nvPr>
            <p:ph type="body" idx="1"/>
          </p:nvPr>
        </p:nvSpPr>
        <p:spPr>
          <a:xfrm>
            <a:off x="359999" y="1890000"/>
            <a:ext cx="11202569" cy="3960000"/>
          </a:xfrm>
          <a:prstGeom prst="rect">
            <a:avLst/>
          </a:prstGeom>
        </p:spPr>
        <p:txBody>
          <a:bodyPr vert="horz" lIns="0" tIns="0" rIns="0" bIns="0" rtlCol="0">
            <a:normAutofit/>
          </a:bodyPr>
          <a:lstStyle/>
          <a:p>
            <a:pPr lvl="0"/>
            <a:r>
              <a:rPr lang="nl-NL" noProof="0" dirty="0"/>
              <a:t>Tekststijl van het model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6" name="Tijdelijke aanduiding voor dianummer 5"/>
          <p:cNvSpPr>
            <a:spLocks noGrp="1"/>
          </p:cNvSpPr>
          <p:nvPr>
            <p:ph type="sldNum" sz="quarter" idx="4"/>
          </p:nvPr>
        </p:nvSpPr>
        <p:spPr>
          <a:xfrm>
            <a:off x="359999" y="6480000"/>
            <a:ext cx="720000" cy="152400"/>
          </a:xfrm>
          <a:prstGeom prst="rect">
            <a:avLst/>
          </a:prstGeom>
        </p:spPr>
        <p:txBody>
          <a:bodyPr vert="horz" lIns="0" tIns="0" rIns="0" bIns="0" rtlCol="0" anchor="ctr"/>
          <a:lstStyle>
            <a:lvl1pPr algn="l">
              <a:lnSpc>
                <a:spcPts val="1200"/>
              </a:lnSpc>
              <a:defRPr sz="800" b="1">
                <a:solidFill>
                  <a:schemeClr val="accent2"/>
                </a:solidFill>
              </a:defRPr>
            </a:lvl1pPr>
          </a:lstStyle>
          <a:p>
            <a:r>
              <a:rPr lang="nl-NL" b="0" dirty="0"/>
              <a:t>Slide</a:t>
            </a:r>
            <a:r>
              <a:rPr lang="nl-NL" dirty="0"/>
              <a:t> </a:t>
            </a:r>
            <a:fld id="{1A8A08A4-CBE0-489B-B8AB-06A7E0691891}" type="slidenum">
              <a:rPr lang="nl-NL" smtClean="0"/>
              <a:pPr/>
              <a:t>‹nr.›</a:t>
            </a:fld>
            <a:endParaRPr lang="nl-NL" dirty="0"/>
          </a:p>
        </p:txBody>
      </p:sp>
      <p:pic>
        <p:nvPicPr>
          <p:cNvPr id="9" name="Afbeelding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314000" y="630000"/>
            <a:ext cx="1248569" cy="630000"/>
          </a:xfrm>
          <a:prstGeom prst="rect">
            <a:avLst/>
          </a:prstGeom>
        </p:spPr>
      </p:pic>
      <p:sp>
        <p:nvSpPr>
          <p:cNvPr id="5" name="Tijdelijke aanduiding voor voettekst 4"/>
          <p:cNvSpPr>
            <a:spLocks noGrp="1"/>
          </p:cNvSpPr>
          <p:nvPr>
            <p:ph type="ftr" sz="quarter" idx="3"/>
          </p:nvPr>
        </p:nvSpPr>
        <p:spPr>
          <a:xfrm>
            <a:off x="360000" y="6300000"/>
            <a:ext cx="5400000" cy="151200"/>
          </a:xfrm>
          <a:prstGeom prst="rect">
            <a:avLst/>
          </a:prstGeom>
        </p:spPr>
        <p:txBody>
          <a:bodyPr vert="horz" lIns="0" tIns="0" rIns="0" bIns="0" rtlCol="0" anchor="ctr"/>
          <a:lstStyle>
            <a:lvl1pPr algn="l">
              <a:defRPr sz="800">
                <a:solidFill>
                  <a:schemeClr val="accent2"/>
                </a:solidFill>
              </a:defRPr>
            </a:lvl1pPr>
          </a:lstStyle>
          <a:p>
            <a:endParaRPr lang="en-GB" dirty="0"/>
          </a:p>
        </p:txBody>
      </p:sp>
    </p:spTree>
    <p:extLst>
      <p:ext uri="{BB962C8B-B14F-4D97-AF65-F5344CB8AC3E}">
        <p14:creationId xmlns:p14="http://schemas.microsoft.com/office/powerpoint/2010/main" val="340621821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5" r:id="rId4"/>
    <p:sldLayoutId id="2147483653" r:id="rId5"/>
    <p:sldLayoutId id="2147483651" r:id="rId6"/>
    <p:sldLayoutId id="2147483659" r:id="rId7"/>
    <p:sldLayoutId id="2147483652" r:id="rId8"/>
    <p:sldLayoutId id="2147483657" r:id="rId9"/>
    <p:sldLayoutId id="2147483658" r:id="rId10"/>
    <p:sldLayoutId id="2147483654" r:id="rId11"/>
  </p:sldLayoutIdLst>
  <p:hf hdr="0"/>
  <p:txStyles>
    <p:titleStyle>
      <a:lvl1pPr algn="l" defTabSz="914400" rtl="0" eaLnBrk="1" latinLnBrk="0" hangingPunct="1">
        <a:lnSpc>
          <a:spcPts val="4400"/>
        </a:lnSpc>
        <a:spcBef>
          <a:spcPct val="0"/>
        </a:spcBef>
        <a:buNone/>
        <a:defRPr sz="3200" b="1" kern="1200" cap="all" baseline="0">
          <a:solidFill>
            <a:schemeClr val="accent2"/>
          </a:solidFill>
          <a:latin typeface="+mj-lt"/>
          <a:ea typeface="+mj-ea"/>
          <a:cs typeface="+mj-cs"/>
        </a:defRPr>
      </a:lvl1pPr>
    </p:titleStyle>
    <p:bodyStyle>
      <a:lvl1pPr marL="0" indent="-360000" algn="l" defTabSz="914400" rtl="0" eaLnBrk="1" latinLnBrk="0" hangingPunct="1">
        <a:lnSpc>
          <a:spcPts val="24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720000" indent="-360000" algn="l" defTabSz="914400" rtl="0" eaLnBrk="1" latinLnBrk="0" hangingPunct="1">
        <a:lnSpc>
          <a:spcPts val="18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2pPr>
      <a:lvl3pPr marL="1080000" indent="-360000" algn="l" defTabSz="914400" rtl="0" eaLnBrk="1" latinLnBrk="0" hangingPunct="1">
        <a:lnSpc>
          <a:spcPts val="18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3pPr>
      <a:lvl4pPr marL="1440000" indent="-360000" algn="l" defTabSz="914400" rtl="0" eaLnBrk="1" latinLnBrk="0" hangingPunct="1">
        <a:lnSpc>
          <a:spcPts val="18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4pPr>
      <a:lvl5pPr marL="1800000" indent="-360000" algn="l" defTabSz="914400" rtl="0" eaLnBrk="1" latinLnBrk="0" hangingPunct="1">
        <a:lnSpc>
          <a:spcPts val="18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9.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7.xml"/><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en-GB" dirty="0"/>
              <a:t>Biobased Bouwen</a:t>
            </a:r>
          </a:p>
        </p:txBody>
      </p:sp>
      <p:sp>
        <p:nvSpPr>
          <p:cNvPr id="8" name="Ondertitel 7"/>
          <p:cNvSpPr>
            <a:spLocks noGrp="1"/>
          </p:cNvSpPr>
          <p:nvPr>
            <p:ph type="subTitle" idx="1"/>
          </p:nvPr>
        </p:nvSpPr>
        <p:spPr/>
        <p:txBody>
          <a:bodyPr vert="horz" lIns="0" tIns="0" rIns="0" bIns="0" rtlCol="0" anchor="t">
            <a:normAutofit/>
          </a:bodyPr>
          <a:lstStyle/>
          <a:p>
            <a:r>
              <a:rPr lang="en-GB" dirty="0" err="1"/>
              <a:t>Presentatie</a:t>
            </a:r>
            <a:r>
              <a:rPr lang="en-GB" dirty="0"/>
              <a:t> </a:t>
            </a:r>
            <a:r>
              <a:rPr lang="en-GB" dirty="0" err="1"/>
              <a:t>Bouwsociëteit</a:t>
            </a:r>
            <a:r>
              <a:rPr lang="en-GB" dirty="0"/>
              <a:t> </a:t>
            </a:r>
            <a:r>
              <a:rPr lang="en-GB" dirty="0" err="1"/>
              <a:t>Meierijstad</a:t>
            </a:r>
            <a:br>
              <a:rPr lang="en-GB" dirty="0"/>
            </a:br>
            <a:r>
              <a:rPr lang="en-GB" dirty="0">
                <a:cs typeface="Arial"/>
              </a:rPr>
              <a:t>Bas Keijzer – </a:t>
            </a:r>
            <a:r>
              <a:rPr lang="en-GB" dirty="0" err="1">
                <a:cs typeface="Arial"/>
              </a:rPr>
              <a:t>Gemeente</a:t>
            </a:r>
            <a:r>
              <a:rPr lang="en-GB" dirty="0">
                <a:cs typeface="Arial"/>
              </a:rPr>
              <a:t> </a:t>
            </a:r>
            <a:r>
              <a:rPr lang="en-GB" dirty="0" err="1">
                <a:cs typeface="Arial"/>
              </a:rPr>
              <a:t>Meierijstad</a:t>
            </a:r>
            <a:endParaRPr lang="en-GB" dirty="0" err="1"/>
          </a:p>
        </p:txBody>
      </p:sp>
      <p:sp>
        <p:nvSpPr>
          <p:cNvPr id="4" name="Tijdelijke aanduiding voor datum 3"/>
          <p:cNvSpPr>
            <a:spLocks noGrp="1"/>
          </p:cNvSpPr>
          <p:nvPr>
            <p:ph type="dt" sz="half" idx="10"/>
          </p:nvPr>
        </p:nvSpPr>
        <p:spPr/>
        <p:txBody>
          <a:bodyPr/>
          <a:lstStyle/>
          <a:p>
            <a:r>
              <a:rPr lang="en-GB" dirty="0"/>
              <a:t>13 </a:t>
            </a:r>
            <a:r>
              <a:rPr lang="en-GB" dirty="0" err="1"/>
              <a:t>februari</a:t>
            </a:r>
            <a:r>
              <a:rPr lang="en-GB" dirty="0"/>
              <a:t> 2025</a:t>
            </a:r>
          </a:p>
        </p:txBody>
      </p:sp>
    </p:spTree>
    <p:extLst>
      <p:ext uri="{BB962C8B-B14F-4D97-AF65-F5344CB8AC3E}">
        <p14:creationId xmlns:p14="http://schemas.microsoft.com/office/powerpoint/2010/main" val="2590795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05CA7-1BC8-137E-C352-77DAF91BEE41}"/>
              </a:ext>
            </a:extLst>
          </p:cNvPr>
          <p:cNvSpPr txBox="1">
            <a:spLocks/>
          </p:cNvSpPr>
          <p:nvPr/>
        </p:nvSpPr>
        <p:spPr>
          <a:xfrm>
            <a:off x="320044" y="556343"/>
            <a:ext cx="3608896" cy="84165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a:solidFill>
                  <a:srgbClr val="FFFFFF"/>
                </a:solidFill>
                <a:latin typeface="+mj-lt"/>
                <a:ea typeface="+mj-ea"/>
                <a:cs typeface="+mj-cs"/>
              </a:rPr>
              <a:t>BIOBASED ROUTE</a:t>
            </a:r>
          </a:p>
        </p:txBody>
      </p:sp>
      <p:pic>
        <p:nvPicPr>
          <p:cNvPr id="8" name="Afbeelding 7" descr="Afbeelding met buitenshuis, hemel, kleding, gebouw&#10;&#10;Automatisch gegenereerde beschrijving">
            <a:extLst>
              <a:ext uri="{FF2B5EF4-FFF2-40B4-BE49-F238E27FC236}">
                <a16:creationId xmlns:a16="http://schemas.microsoft.com/office/drawing/2014/main" id="{EE1BA778-7AEC-A4E3-5CA6-D7B3C1CE2360}"/>
              </a:ext>
            </a:extLst>
          </p:cNvPr>
          <p:cNvPicPr>
            <a:picLocks noChangeAspect="1"/>
          </p:cNvPicPr>
          <p:nvPr/>
        </p:nvPicPr>
        <p:blipFill rotWithShape="1">
          <a:blip r:embed="rId3"/>
          <a:srcRect l="23388" r="19229"/>
          <a:stretch/>
        </p:blipFill>
        <p:spPr>
          <a:xfrm>
            <a:off x="10157011" y="2638800"/>
            <a:ext cx="1708867" cy="1593196"/>
          </a:xfrm>
          <a:prstGeom prst="rect">
            <a:avLst/>
          </a:prstGeom>
        </p:spPr>
      </p:pic>
      <p:pic>
        <p:nvPicPr>
          <p:cNvPr id="7" name="Afbeelding 6" descr="Afbeelding met Menselijk gezicht, kleding, persoon, gebouw&#10;&#10;Automatisch gegenereerde beschrijving">
            <a:extLst>
              <a:ext uri="{FF2B5EF4-FFF2-40B4-BE49-F238E27FC236}">
                <a16:creationId xmlns:a16="http://schemas.microsoft.com/office/drawing/2014/main" id="{6E35DB5D-4EAA-7E9A-A490-DF3D9762F62D}"/>
              </a:ext>
            </a:extLst>
          </p:cNvPr>
          <p:cNvPicPr>
            <a:picLocks noChangeAspect="1"/>
          </p:cNvPicPr>
          <p:nvPr/>
        </p:nvPicPr>
        <p:blipFill rotWithShape="1">
          <a:blip r:embed="rId4"/>
          <a:srcRect l="7675" r="27187" b="-6"/>
          <a:stretch/>
        </p:blipFill>
        <p:spPr>
          <a:xfrm>
            <a:off x="8521700" y="2638801"/>
            <a:ext cx="1554629" cy="1593196"/>
          </a:xfrm>
          <a:prstGeom prst="rect">
            <a:avLst/>
          </a:prstGeom>
        </p:spPr>
      </p:pic>
      <p:pic>
        <p:nvPicPr>
          <p:cNvPr id="3" name="Afbeelding 2" descr="Vader en zoon in stal">
            <a:extLst>
              <a:ext uri="{FF2B5EF4-FFF2-40B4-BE49-F238E27FC236}">
                <a16:creationId xmlns:a16="http://schemas.microsoft.com/office/drawing/2014/main" id="{F4B30550-A1C0-6860-21E5-3652075318B2}"/>
              </a:ext>
            </a:extLst>
          </p:cNvPr>
          <p:cNvPicPr>
            <a:picLocks noChangeAspect="1"/>
          </p:cNvPicPr>
          <p:nvPr/>
        </p:nvPicPr>
        <p:blipFill rotWithShape="1">
          <a:blip r:embed="rId5"/>
          <a:srcRect t="10573" r="3" b="3"/>
          <a:stretch/>
        </p:blipFill>
        <p:spPr>
          <a:xfrm>
            <a:off x="8521698" y="325904"/>
            <a:ext cx="3344181" cy="2242951"/>
          </a:xfrm>
          <a:prstGeom prst="rect">
            <a:avLst/>
          </a:prstGeom>
        </p:spPr>
      </p:pic>
      <p:pic>
        <p:nvPicPr>
          <p:cNvPr id="5" name="Afbeelding 4" descr="Werkende mannen die koffiepauze nemen">
            <a:extLst>
              <a:ext uri="{FF2B5EF4-FFF2-40B4-BE49-F238E27FC236}">
                <a16:creationId xmlns:a16="http://schemas.microsoft.com/office/drawing/2014/main" id="{0FD6CFD4-6CFF-6712-06EE-46A8F9857DF6}"/>
              </a:ext>
            </a:extLst>
          </p:cNvPr>
          <p:cNvPicPr>
            <a:picLocks noChangeAspect="1"/>
          </p:cNvPicPr>
          <p:nvPr/>
        </p:nvPicPr>
        <p:blipFill rotWithShape="1">
          <a:blip r:embed="rId6"/>
          <a:srcRect r="81" b="-2"/>
          <a:stretch/>
        </p:blipFill>
        <p:spPr>
          <a:xfrm>
            <a:off x="8521700" y="4294094"/>
            <a:ext cx="3344180" cy="2234113"/>
          </a:xfrm>
          <a:prstGeom prst="rect">
            <a:avLst/>
          </a:prstGeom>
        </p:spPr>
      </p:pic>
      <p:pic>
        <p:nvPicPr>
          <p:cNvPr id="6" name="Afbeelding 5" descr="Afbeelding met kleding, persoon, Menselijk gezicht, buitenshuis&#10;&#10;Automatisch gegenereerde beschrijving">
            <a:extLst>
              <a:ext uri="{FF2B5EF4-FFF2-40B4-BE49-F238E27FC236}">
                <a16:creationId xmlns:a16="http://schemas.microsoft.com/office/drawing/2014/main" id="{0E96D98B-9A5F-2989-D1A0-9D5867326249}"/>
              </a:ext>
            </a:extLst>
          </p:cNvPr>
          <p:cNvPicPr>
            <a:picLocks noChangeAspect="1"/>
          </p:cNvPicPr>
          <p:nvPr/>
        </p:nvPicPr>
        <p:blipFill rotWithShape="1">
          <a:blip r:embed="rId7"/>
          <a:srcRect l="11520" r="13499" b="-2"/>
          <a:stretch/>
        </p:blipFill>
        <p:spPr>
          <a:xfrm>
            <a:off x="9830889" y="3480355"/>
            <a:ext cx="1087221" cy="967892"/>
          </a:xfrm>
          <a:prstGeom prst="rect">
            <a:avLst/>
          </a:prstGeom>
          <a:ln w="76200">
            <a:solidFill>
              <a:schemeClr val="tx1"/>
            </a:solidFill>
          </a:ln>
        </p:spPr>
      </p:pic>
      <p:sp>
        <p:nvSpPr>
          <p:cNvPr id="9" name="Rechthoek 8">
            <a:extLst>
              <a:ext uri="{FF2B5EF4-FFF2-40B4-BE49-F238E27FC236}">
                <a16:creationId xmlns:a16="http://schemas.microsoft.com/office/drawing/2014/main" id="{3487CED3-A8B4-A657-774C-F4D45CD84A4B}"/>
              </a:ext>
            </a:extLst>
          </p:cNvPr>
          <p:cNvSpPr/>
          <p:nvPr/>
        </p:nvSpPr>
        <p:spPr>
          <a:xfrm>
            <a:off x="320044" y="321732"/>
            <a:ext cx="8044027" cy="61926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inhoud 2">
            <a:extLst>
              <a:ext uri="{FF2B5EF4-FFF2-40B4-BE49-F238E27FC236}">
                <a16:creationId xmlns:a16="http://schemas.microsoft.com/office/drawing/2014/main" id="{3191AE14-DC39-79F6-797C-8752366E828B}"/>
              </a:ext>
            </a:extLst>
          </p:cNvPr>
          <p:cNvSpPr txBox="1">
            <a:spLocks/>
          </p:cNvSpPr>
          <p:nvPr/>
        </p:nvSpPr>
        <p:spPr>
          <a:xfrm>
            <a:off x="-118290" y="556344"/>
            <a:ext cx="8639988" cy="59579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0">
              <a:buNone/>
            </a:pPr>
            <a:r>
              <a:rPr lang="nl-NL" sz="2400" dirty="0">
                <a:solidFill>
                  <a:srgbClr val="FFFFFF"/>
                </a:solidFill>
              </a:rPr>
              <a:t>Voordelen Biobased bouwen</a:t>
            </a:r>
          </a:p>
          <a:p>
            <a:pPr marL="857250" indent="-342900">
              <a:buFont typeface="+mj-lt"/>
              <a:buAutoNum type="arabicPeriod"/>
            </a:pPr>
            <a:endParaRPr lang="nl-NL" sz="2400" dirty="0">
              <a:solidFill>
                <a:srgbClr val="FFFFFF"/>
              </a:solidFill>
            </a:endParaRPr>
          </a:p>
          <a:p>
            <a:pPr marL="857250" indent="-342900">
              <a:buFont typeface="+mj-lt"/>
              <a:buAutoNum type="arabicPeriod"/>
            </a:pPr>
            <a:r>
              <a:rPr lang="nl-NL" sz="2400" dirty="0">
                <a:solidFill>
                  <a:srgbClr val="FFFFFF"/>
                </a:solidFill>
              </a:rPr>
              <a:t>C(O</a:t>
            </a:r>
            <a:r>
              <a:rPr lang="nl-NL" sz="2400" baseline="-25000" dirty="0">
                <a:solidFill>
                  <a:srgbClr val="FFFFFF"/>
                </a:solidFill>
              </a:rPr>
              <a:t>2</a:t>
            </a:r>
            <a:r>
              <a:rPr lang="nl-NL" sz="2400" dirty="0">
                <a:solidFill>
                  <a:srgbClr val="FFFFFF"/>
                </a:solidFill>
              </a:rPr>
              <a:t>) opslag in gebouwen (CSC = €’s)</a:t>
            </a:r>
          </a:p>
          <a:p>
            <a:pPr marL="857250" indent="-342900">
              <a:buFont typeface="+mj-lt"/>
              <a:buAutoNum type="arabicPeriod"/>
            </a:pPr>
            <a:r>
              <a:rPr lang="nl-NL" sz="2400" dirty="0">
                <a:solidFill>
                  <a:srgbClr val="FFFFFF"/>
                </a:solidFill>
              </a:rPr>
              <a:t>Verdringing van CO</a:t>
            </a:r>
            <a:r>
              <a:rPr lang="nl-NL" sz="2400" baseline="-25000" dirty="0">
                <a:solidFill>
                  <a:srgbClr val="FFFFFF"/>
                </a:solidFill>
              </a:rPr>
              <a:t>2</a:t>
            </a:r>
            <a:r>
              <a:rPr lang="nl-NL" sz="2400" dirty="0">
                <a:solidFill>
                  <a:srgbClr val="FFFFFF"/>
                </a:solidFill>
              </a:rPr>
              <a:t>-intensieve materialen</a:t>
            </a:r>
          </a:p>
          <a:p>
            <a:pPr marL="857250" indent="-342900">
              <a:buFont typeface="+mj-lt"/>
              <a:buAutoNum type="arabicPeriod"/>
            </a:pPr>
            <a:r>
              <a:rPr lang="nl-NL" sz="2400" dirty="0">
                <a:solidFill>
                  <a:srgbClr val="FFFFFF"/>
                </a:solidFill>
              </a:rPr>
              <a:t>Nieuw verdienmodel boeren en dus minder Stikstof</a:t>
            </a:r>
          </a:p>
          <a:p>
            <a:pPr marL="857250" indent="-342900">
              <a:buFont typeface="+mj-lt"/>
              <a:buAutoNum type="arabicPeriod"/>
            </a:pPr>
            <a:r>
              <a:rPr lang="nl-NL" sz="2400" dirty="0">
                <a:solidFill>
                  <a:srgbClr val="FFFFFF"/>
                </a:solidFill>
              </a:rPr>
              <a:t>Verdringing emissie door intensieve veeteelt</a:t>
            </a:r>
          </a:p>
          <a:p>
            <a:pPr marL="857250" indent="-342900">
              <a:buFont typeface="+mj-lt"/>
              <a:buAutoNum type="arabicPeriod"/>
            </a:pPr>
            <a:r>
              <a:rPr lang="nl-NL" sz="2400" dirty="0">
                <a:solidFill>
                  <a:srgbClr val="FFFFFF"/>
                </a:solidFill>
              </a:rPr>
              <a:t>Makkelijk te industrialiseren = snelheid + prijseffect</a:t>
            </a:r>
          </a:p>
          <a:p>
            <a:pPr marL="857250" indent="-342900">
              <a:buFont typeface="+mj-lt"/>
              <a:buAutoNum type="arabicPeriod"/>
            </a:pPr>
            <a:r>
              <a:rPr lang="nl-NL" sz="2400" dirty="0">
                <a:solidFill>
                  <a:srgbClr val="FFFFFF"/>
                </a:solidFill>
              </a:rPr>
              <a:t>Betere arbeidsomstandigheden op de bouwplaats</a:t>
            </a:r>
          </a:p>
          <a:p>
            <a:pPr marL="857250" indent="-342900">
              <a:buFont typeface="+mj-lt"/>
              <a:buAutoNum type="arabicPeriod"/>
            </a:pPr>
            <a:r>
              <a:rPr lang="nl-NL" sz="2400" dirty="0">
                <a:solidFill>
                  <a:srgbClr val="FFFFFF"/>
                </a:solidFill>
              </a:rPr>
              <a:t>Gezonder wonen, werken en leren</a:t>
            </a:r>
          </a:p>
          <a:p>
            <a:pPr marL="857250" indent="-342900">
              <a:buFont typeface="+mj-lt"/>
              <a:buAutoNum type="arabicPeriod"/>
            </a:pPr>
            <a:r>
              <a:rPr lang="nl-NL" sz="2400" dirty="0">
                <a:solidFill>
                  <a:srgbClr val="FFFFFF"/>
                </a:solidFill>
              </a:rPr>
              <a:t>Versterking lokale economie</a:t>
            </a:r>
          </a:p>
          <a:p>
            <a:pPr marL="857250" indent="-342900">
              <a:buFont typeface="+mj-lt"/>
              <a:buAutoNum type="arabicPeriod"/>
            </a:pPr>
            <a:r>
              <a:rPr lang="nl-NL" sz="2400" dirty="0">
                <a:solidFill>
                  <a:srgbClr val="FFFFFF"/>
                </a:solidFill>
              </a:rPr>
              <a:t>Alternatief stikstof- en pesticiden afhankelijke monocultuur</a:t>
            </a:r>
          </a:p>
          <a:p>
            <a:pPr marL="857250" indent="-342900">
              <a:buFont typeface="+mj-lt"/>
              <a:buAutoNum type="arabicPeriod"/>
            </a:pPr>
            <a:r>
              <a:rPr lang="nl-NL" sz="2400" dirty="0">
                <a:solidFill>
                  <a:srgbClr val="FFFFFF"/>
                </a:solidFill>
              </a:rPr>
              <a:t>Herstel biodiversiteit</a:t>
            </a:r>
          </a:p>
          <a:p>
            <a:pPr marL="857250" indent="-342900">
              <a:buFont typeface="+mj-lt"/>
              <a:buAutoNum type="arabicPeriod"/>
            </a:pPr>
            <a:endParaRPr lang="nl-NL" sz="2400" dirty="0">
              <a:solidFill>
                <a:srgbClr val="FFFFFF"/>
              </a:solidFill>
            </a:endParaRPr>
          </a:p>
        </p:txBody>
      </p:sp>
    </p:spTree>
    <p:extLst>
      <p:ext uri="{BB962C8B-B14F-4D97-AF65-F5344CB8AC3E}">
        <p14:creationId xmlns:p14="http://schemas.microsoft.com/office/powerpoint/2010/main" val="548720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35F8325-7342-D5A5-99CC-EFD581891C96}"/>
              </a:ext>
            </a:extLst>
          </p:cNvPr>
          <p:cNvSpPr/>
          <p:nvPr/>
        </p:nvSpPr>
        <p:spPr>
          <a:xfrm>
            <a:off x="0" y="-5598"/>
            <a:ext cx="12192000" cy="6914065"/>
          </a:xfrm>
          <a:prstGeom prst="rect">
            <a:avLst/>
          </a:prstGeom>
          <a:solidFill>
            <a:srgbClr val="F7E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Tekstvak 57">
            <a:extLst>
              <a:ext uri="{FF2B5EF4-FFF2-40B4-BE49-F238E27FC236}">
                <a16:creationId xmlns:a16="http://schemas.microsoft.com/office/drawing/2014/main" id="{2CAE1FCC-EFBB-4145-9A6C-765F043053AC}"/>
              </a:ext>
            </a:extLst>
          </p:cNvPr>
          <p:cNvSpPr txBox="1"/>
          <p:nvPr/>
        </p:nvSpPr>
        <p:spPr>
          <a:xfrm>
            <a:off x="184483" y="389674"/>
            <a:ext cx="6280712" cy="4616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F6C65"/>
                </a:solidFill>
                <a:effectLst/>
                <a:uLnTx/>
                <a:uFillTx/>
                <a:latin typeface="Arial" panose="020B0604020202020204" pitchFamily="34" charset="0"/>
                <a:ea typeface="DengXian" panose="02010600030101010101" pitchFamily="2" charset="-122"/>
                <a:cs typeface="Arial" panose="020B0604020202020204" pitchFamily="34" charset="0"/>
              </a:rPr>
              <a:t>FOCUS GEWAS PRODUCT COMBINATIES</a:t>
            </a:r>
            <a:endParaRPr kumimoji="0" lang="nl-NL" sz="1600" i="0" u="none" strike="noStrike" kern="1200" cap="none" spc="0" normalizeH="0" baseline="0" noProof="0" dirty="0">
              <a:ln>
                <a:noFill/>
              </a:ln>
              <a:solidFill>
                <a:srgbClr val="0F6C65"/>
              </a:solidFill>
              <a:effectLst/>
              <a:uLnTx/>
              <a:uFillTx/>
              <a:latin typeface="Arial" panose="020B0604020202020204" pitchFamily="34" charset="0"/>
              <a:ea typeface="DengXian" panose="02010600030101010101" pitchFamily="2" charset="-122"/>
              <a:cs typeface="Arial" panose="020B0604020202020204" pitchFamily="34" charset="0"/>
            </a:endParaRPr>
          </a:p>
        </p:txBody>
      </p:sp>
      <p:sp>
        <p:nvSpPr>
          <p:cNvPr id="64" name="Rechthoek 63">
            <a:extLst>
              <a:ext uri="{FF2B5EF4-FFF2-40B4-BE49-F238E27FC236}">
                <a16:creationId xmlns:a16="http://schemas.microsoft.com/office/drawing/2014/main" id="{3183E9E6-A4CB-1C44-96F0-805A306EBFAE}"/>
              </a:ext>
            </a:extLst>
          </p:cNvPr>
          <p:cNvSpPr/>
          <p:nvPr/>
        </p:nvSpPr>
        <p:spPr>
          <a:xfrm>
            <a:off x="378437" y="1578309"/>
            <a:ext cx="3448822" cy="351701"/>
          </a:xfrm>
          <a:prstGeom prst="rect">
            <a:avLst/>
          </a:prstGeom>
          <a:solidFill>
            <a:srgbClr val="C7D66A"/>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stro</a:t>
            </a:r>
          </a:p>
        </p:txBody>
      </p:sp>
      <p:sp>
        <p:nvSpPr>
          <p:cNvPr id="68" name="Rechthoek 67">
            <a:extLst>
              <a:ext uri="{FF2B5EF4-FFF2-40B4-BE49-F238E27FC236}">
                <a16:creationId xmlns:a16="http://schemas.microsoft.com/office/drawing/2014/main" id="{D7C48E22-759D-C942-AB44-F2A79E938255}"/>
              </a:ext>
            </a:extLst>
          </p:cNvPr>
          <p:cNvSpPr/>
          <p:nvPr/>
        </p:nvSpPr>
        <p:spPr>
          <a:xfrm>
            <a:off x="4037236" y="2010788"/>
            <a:ext cx="3725436" cy="351701"/>
          </a:xfrm>
          <a:prstGeom prst="rect">
            <a:avLst/>
          </a:prstGeom>
          <a:solidFill>
            <a:srgbClr val="ABD2D2"/>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a:solidFill>
                  <a:schemeClr val="tx1"/>
                </a:solidFill>
                <a:latin typeface="Arial" panose="020B0604020202020204" pitchFamily="34" charset="0"/>
                <a:cs typeface="Arial" panose="020B0604020202020204" pitchFamily="34" charset="0"/>
              </a:rPr>
              <a:t>in</a:t>
            </a: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blaasmateriaal productie</a:t>
            </a:r>
          </a:p>
        </p:txBody>
      </p:sp>
      <p:sp>
        <p:nvSpPr>
          <p:cNvPr id="69" name="Rechthoek 68">
            <a:extLst>
              <a:ext uri="{FF2B5EF4-FFF2-40B4-BE49-F238E27FC236}">
                <a16:creationId xmlns:a16="http://schemas.microsoft.com/office/drawing/2014/main" id="{D60F3BBC-1BFE-4F4E-85C8-DFEBD4083456}"/>
              </a:ext>
            </a:extLst>
          </p:cNvPr>
          <p:cNvSpPr/>
          <p:nvPr/>
        </p:nvSpPr>
        <p:spPr>
          <a:xfrm>
            <a:off x="8248840" y="1587571"/>
            <a:ext cx="3560542" cy="351701"/>
          </a:xfrm>
          <a:prstGeom prst="rect">
            <a:avLst/>
          </a:prstGeom>
          <a:solidFill>
            <a:srgbClr val="F09376"/>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inblaas renovatie corporaties</a:t>
            </a:r>
          </a:p>
        </p:txBody>
      </p:sp>
      <p:sp>
        <p:nvSpPr>
          <p:cNvPr id="70" name="Rechthoek 69">
            <a:extLst>
              <a:ext uri="{FF2B5EF4-FFF2-40B4-BE49-F238E27FC236}">
                <a16:creationId xmlns:a16="http://schemas.microsoft.com/office/drawing/2014/main" id="{5B1B6BCB-B72B-B945-B892-AF50B56C45B4}"/>
              </a:ext>
            </a:extLst>
          </p:cNvPr>
          <p:cNvSpPr/>
          <p:nvPr/>
        </p:nvSpPr>
        <p:spPr>
          <a:xfrm>
            <a:off x="8248840" y="2011222"/>
            <a:ext cx="3560542" cy="351701"/>
          </a:xfrm>
          <a:prstGeom prst="rect">
            <a:avLst/>
          </a:prstGeom>
          <a:solidFill>
            <a:srgbClr val="F09376"/>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inblaas renovatie particulieren</a:t>
            </a:r>
          </a:p>
        </p:txBody>
      </p:sp>
      <p:sp>
        <p:nvSpPr>
          <p:cNvPr id="71" name="Rechthoek 70">
            <a:extLst>
              <a:ext uri="{FF2B5EF4-FFF2-40B4-BE49-F238E27FC236}">
                <a16:creationId xmlns:a16="http://schemas.microsoft.com/office/drawing/2014/main" id="{1D51B828-E9BE-064A-994D-5A14CC1E7BD4}"/>
              </a:ext>
            </a:extLst>
          </p:cNvPr>
          <p:cNvSpPr/>
          <p:nvPr/>
        </p:nvSpPr>
        <p:spPr>
          <a:xfrm>
            <a:off x="8248840" y="2438207"/>
            <a:ext cx="3560542" cy="351701"/>
          </a:xfrm>
          <a:prstGeom prst="rect">
            <a:avLst/>
          </a:prstGeom>
          <a:solidFill>
            <a:srgbClr val="F09376"/>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inblaas nieuwbouw industrieel</a:t>
            </a:r>
          </a:p>
        </p:txBody>
      </p:sp>
      <p:sp>
        <p:nvSpPr>
          <p:cNvPr id="74" name="Rechthoek 73">
            <a:extLst>
              <a:ext uri="{FF2B5EF4-FFF2-40B4-BE49-F238E27FC236}">
                <a16:creationId xmlns:a16="http://schemas.microsoft.com/office/drawing/2014/main" id="{9F19DDE4-6272-6141-B8EC-B056CF0F2461}"/>
              </a:ext>
            </a:extLst>
          </p:cNvPr>
          <p:cNvSpPr/>
          <p:nvPr/>
        </p:nvSpPr>
        <p:spPr>
          <a:xfrm>
            <a:off x="381860" y="2431727"/>
            <a:ext cx="3448822" cy="351701"/>
          </a:xfrm>
          <a:prstGeom prst="rect">
            <a:avLst/>
          </a:prstGeom>
          <a:solidFill>
            <a:srgbClr val="C7D66A"/>
          </a:solid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miscanthus</a:t>
            </a:r>
          </a:p>
        </p:txBody>
      </p:sp>
      <p:sp>
        <p:nvSpPr>
          <p:cNvPr id="77" name="Rechthoek 76">
            <a:extLst>
              <a:ext uri="{FF2B5EF4-FFF2-40B4-BE49-F238E27FC236}">
                <a16:creationId xmlns:a16="http://schemas.microsoft.com/office/drawing/2014/main" id="{A3826253-182B-3842-800C-25C5E2182BE4}"/>
              </a:ext>
            </a:extLst>
          </p:cNvPr>
          <p:cNvSpPr/>
          <p:nvPr/>
        </p:nvSpPr>
        <p:spPr>
          <a:xfrm>
            <a:off x="4037236" y="3277160"/>
            <a:ext cx="3725436" cy="351701"/>
          </a:xfrm>
          <a:prstGeom prst="rect">
            <a:avLst/>
          </a:prstGeom>
          <a:solidFill>
            <a:srgbClr val="ABD2D2"/>
          </a:solid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bindmiddelproductie</a:t>
            </a:r>
          </a:p>
        </p:txBody>
      </p:sp>
      <p:sp>
        <p:nvSpPr>
          <p:cNvPr id="78" name="Rechthoek 77">
            <a:extLst>
              <a:ext uri="{FF2B5EF4-FFF2-40B4-BE49-F238E27FC236}">
                <a16:creationId xmlns:a16="http://schemas.microsoft.com/office/drawing/2014/main" id="{077F0D2A-714B-B944-A867-29B8A62B1235}"/>
              </a:ext>
            </a:extLst>
          </p:cNvPr>
          <p:cNvSpPr/>
          <p:nvPr/>
        </p:nvSpPr>
        <p:spPr>
          <a:xfrm>
            <a:off x="8248839" y="3279537"/>
            <a:ext cx="3560542" cy="351701"/>
          </a:xfrm>
          <a:prstGeom prst="rect">
            <a:avLst/>
          </a:prstGeom>
          <a:solidFill>
            <a:srgbClr val="F09376"/>
          </a:solid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lignine voor bio-asfalt</a:t>
            </a:r>
          </a:p>
        </p:txBody>
      </p:sp>
      <p:sp>
        <p:nvSpPr>
          <p:cNvPr id="79" name="Rechthoek 78">
            <a:extLst>
              <a:ext uri="{FF2B5EF4-FFF2-40B4-BE49-F238E27FC236}">
                <a16:creationId xmlns:a16="http://schemas.microsoft.com/office/drawing/2014/main" id="{83E60F02-AD8E-C845-97E1-20D8E598D604}"/>
              </a:ext>
            </a:extLst>
          </p:cNvPr>
          <p:cNvSpPr/>
          <p:nvPr/>
        </p:nvSpPr>
        <p:spPr>
          <a:xfrm>
            <a:off x="8248839" y="2857519"/>
            <a:ext cx="3560542" cy="351701"/>
          </a:xfrm>
          <a:prstGeom prst="rect">
            <a:avLst/>
          </a:prstGeom>
          <a:solidFill>
            <a:srgbClr val="F093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bijmengen in beton (</a:t>
            </a:r>
            <a:r>
              <a:rPr kumimoji="0" lang="nl-NL" sz="1600" b="0" i="0" u="none" strike="noStrike" kern="1200" cap="none" spc="0" normalizeH="0" baseline="0" noProof="0" err="1">
                <a:ln>
                  <a:noFill/>
                </a:ln>
                <a:solidFill>
                  <a:srgbClr val="0F6C65"/>
                </a:solidFill>
                <a:effectLst/>
                <a:uLnTx/>
                <a:uFillTx/>
                <a:latin typeface="Arial" panose="020B0604020202020204" pitchFamily="34" charset="0"/>
                <a:ea typeface="+mn-ea"/>
                <a:cs typeface="Arial" panose="020B0604020202020204" pitchFamily="34" charset="0"/>
              </a:rPr>
              <a:t>bioverrijkt</a:t>
            </a: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a:t>
            </a:r>
          </a:p>
        </p:txBody>
      </p:sp>
      <p:sp>
        <p:nvSpPr>
          <p:cNvPr id="80" name="Rechthoek 79">
            <a:extLst>
              <a:ext uri="{FF2B5EF4-FFF2-40B4-BE49-F238E27FC236}">
                <a16:creationId xmlns:a16="http://schemas.microsoft.com/office/drawing/2014/main" id="{3CCA0525-2423-744A-87FA-B210357F605B}"/>
              </a:ext>
            </a:extLst>
          </p:cNvPr>
          <p:cNvSpPr/>
          <p:nvPr/>
        </p:nvSpPr>
        <p:spPr>
          <a:xfrm>
            <a:off x="378437" y="4576795"/>
            <a:ext cx="3448822" cy="351701"/>
          </a:xfrm>
          <a:prstGeom prst="rect">
            <a:avLst/>
          </a:prstGeom>
          <a:solidFill>
            <a:srgbClr val="C7D66A"/>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hennep</a:t>
            </a:r>
          </a:p>
        </p:txBody>
      </p:sp>
      <p:sp>
        <p:nvSpPr>
          <p:cNvPr id="81" name="Rechthoek 80">
            <a:extLst>
              <a:ext uri="{FF2B5EF4-FFF2-40B4-BE49-F238E27FC236}">
                <a16:creationId xmlns:a16="http://schemas.microsoft.com/office/drawing/2014/main" id="{F26B6CDC-433A-AD42-B56F-57DE4B9F676E}"/>
              </a:ext>
            </a:extLst>
          </p:cNvPr>
          <p:cNvSpPr/>
          <p:nvPr/>
        </p:nvSpPr>
        <p:spPr>
          <a:xfrm>
            <a:off x="4037236" y="4576795"/>
            <a:ext cx="3725436" cy="351701"/>
          </a:xfrm>
          <a:prstGeom prst="rect">
            <a:avLst/>
          </a:prstGeom>
          <a:solidFill>
            <a:srgbClr val="ABD2D2"/>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isolatiewolproductie</a:t>
            </a:r>
          </a:p>
        </p:txBody>
      </p:sp>
      <p:sp>
        <p:nvSpPr>
          <p:cNvPr id="83" name="Rechthoek 82">
            <a:extLst>
              <a:ext uri="{FF2B5EF4-FFF2-40B4-BE49-F238E27FC236}">
                <a16:creationId xmlns:a16="http://schemas.microsoft.com/office/drawing/2014/main" id="{10570FF4-E569-4741-996A-97C0C2B579D6}"/>
              </a:ext>
            </a:extLst>
          </p:cNvPr>
          <p:cNvSpPr/>
          <p:nvPr/>
        </p:nvSpPr>
        <p:spPr>
          <a:xfrm>
            <a:off x="8260240" y="4159624"/>
            <a:ext cx="3560542" cy="351701"/>
          </a:xfrm>
          <a:prstGeom prst="rect">
            <a:avLst/>
          </a:prstGeom>
          <a:solidFill>
            <a:srgbClr val="F09376"/>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err="1">
                <a:ln>
                  <a:noFill/>
                </a:ln>
                <a:solidFill>
                  <a:srgbClr val="0F6C65"/>
                </a:solidFill>
                <a:effectLst/>
                <a:uLnTx/>
                <a:uFillTx/>
                <a:latin typeface="Arial" panose="020B0604020202020204" pitchFamily="34" charset="0"/>
                <a:ea typeface="+mn-ea"/>
                <a:cs typeface="Arial" panose="020B0604020202020204" pitchFamily="34" charset="0"/>
              </a:rPr>
              <a:t>isolatiewol</a:t>
            </a: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 renovatie corporaties</a:t>
            </a:r>
          </a:p>
        </p:txBody>
      </p:sp>
      <p:sp>
        <p:nvSpPr>
          <p:cNvPr id="84" name="Rechthoek 83">
            <a:extLst>
              <a:ext uri="{FF2B5EF4-FFF2-40B4-BE49-F238E27FC236}">
                <a16:creationId xmlns:a16="http://schemas.microsoft.com/office/drawing/2014/main" id="{3B3A5C5D-EDC1-C943-987A-CC5D52455741}"/>
              </a:ext>
            </a:extLst>
          </p:cNvPr>
          <p:cNvSpPr/>
          <p:nvPr/>
        </p:nvSpPr>
        <p:spPr>
          <a:xfrm>
            <a:off x="8260240" y="4583275"/>
            <a:ext cx="3560542" cy="351701"/>
          </a:xfrm>
          <a:prstGeom prst="rect">
            <a:avLst/>
          </a:prstGeom>
          <a:solidFill>
            <a:srgbClr val="F09376"/>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err="1">
                <a:ln>
                  <a:noFill/>
                </a:ln>
                <a:solidFill>
                  <a:srgbClr val="0F6C65"/>
                </a:solidFill>
                <a:effectLst/>
                <a:uLnTx/>
                <a:uFillTx/>
                <a:latin typeface="Arial" panose="020B0604020202020204" pitchFamily="34" charset="0"/>
                <a:ea typeface="+mn-ea"/>
                <a:cs typeface="Arial" panose="020B0604020202020204" pitchFamily="34" charset="0"/>
              </a:rPr>
              <a:t>isolatiewol</a:t>
            </a: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 renovatie particulieren</a:t>
            </a:r>
          </a:p>
        </p:txBody>
      </p:sp>
      <p:sp>
        <p:nvSpPr>
          <p:cNvPr id="85" name="Rechthoek 84">
            <a:extLst>
              <a:ext uri="{FF2B5EF4-FFF2-40B4-BE49-F238E27FC236}">
                <a16:creationId xmlns:a16="http://schemas.microsoft.com/office/drawing/2014/main" id="{F7691FD0-8B1E-0347-B4E7-9C5843E6F04A}"/>
              </a:ext>
            </a:extLst>
          </p:cNvPr>
          <p:cNvSpPr/>
          <p:nvPr/>
        </p:nvSpPr>
        <p:spPr>
          <a:xfrm>
            <a:off x="8260240" y="5010260"/>
            <a:ext cx="3560542" cy="351701"/>
          </a:xfrm>
          <a:prstGeom prst="rect">
            <a:avLst/>
          </a:prstGeom>
          <a:solidFill>
            <a:srgbClr val="F09376"/>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industriële prefab isolatie</a:t>
            </a:r>
          </a:p>
        </p:txBody>
      </p:sp>
      <p:sp>
        <p:nvSpPr>
          <p:cNvPr id="87" name="Rechthoek 86">
            <a:extLst>
              <a:ext uri="{FF2B5EF4-FFF2-40B4-BE49-F238E27FC236}">
                <a16:creationId xmlns:a16="http://schemas.microsoft.com/office/drawing/2014/main" id="{2E9C8D33-09C2-6E4D-8FA8-D7610ADD7E3B}"/>
              </a:ext>
            </a:extLst>
          </p:cNvPr>
          <p:cNvSpPr/>
          <p:nvPr/>
        </p:nvSpPr>
        <p:spPr>
          <a:xfrm>
            <a:off x="4037236" y="1145077"/>
            <a:ext cx="3725436" cy="351701"/>
          </a:xfrm>
          <a:prstGeom prst="rect">
            <a:avLst/>
          </a:prstGeom>
          <a:solidFill>
            <a:srgbClr val="ABD2D2"/>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prefab</a:t>
            </a:r>
            <a:r>
              <a:rPr lang="nl-NL" sz="1600">
                <a:solidFill>
                  <a:schemeClr val="tx1"/>
                </a:solidFill>
                <a:latin typeface="Arial" panose="020B0604020202020204" pitchFamily="34" charset="0"/>
                <a:cs typeface="Arial" panose="020B0604020202020204" pitchFamily="34" charset="0"/>
              </a:rPr>
              <a:t>strobalen</a:t>
            </a: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wanden productie</a:t>
            </a:r>
          </a:p>
        </p:txBody>
      </p:sp>
      <p:sp>
        <p:nvSpPr>
          <p:cNvPr id="92" name="Rechthoek 91">
            <a:extLst>
              <a:ext uri="{FF2B5EF4-FFF2-40B4-BE49-F238E27FC236}">
                <a16:creationId xmlns:a16="http://schemas.microsoft.com/office/drawing/2014/main" id="{1EE21208-6FAE-8346-BAAA-84F1757DCEA1}"/>
              </a:ext>
            </a:extLst>
          </p:cNvPr>
          <p:cNvSpPr/>
          <p:nvPr/>
        </p:nvSpPr>
        <p:spPr>
          <a:xfrm>
            <a:off x="8248838" y="1145077"/>
            <a:ext cx="3560542" cy="351701"/>
          </a:xfrm>
          <a:prstGeom prst="rect">
            <a:avLst/>
          </a:prstGeom>
          <a:solidFill>
            <a:srgbClr val="F09376"/>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nieuwbouw massief strobouw </a:t>
            </a:r>
          </a:p>
        </p:txBody>
      </p:sp>
      <p:sp>
        <p:nvSpPr>
          <p:cNvPr id="95" name="Rechthoek 94">
            <a:extLst>
              <a:ext uri="{FF2B5EF4-FFF2-40B4-BE49-F238E27FC236}">
                <a16:creationId xmlns:a16="http://schemas.microsoft.com/office/drawing/2014/main" id="{A6119C46-8410-B14F-BF93-3B063EBD4CC3}"/>
              </a:ext>
            </a:extLst>
          </p:cNvPr>
          <p:cNvSpPr/>
          <p:nvPr/>
        </p:nvSpPr>
        <p:spPr>
          <a:xfrm>
            <a:off x="388611" y="6097472"/>
            <a:ext cx="3448822" cy="351701"/>
          </a:xfrm>
          <a:prstGeom prst="rect">
            <a:avLst/>
          </a:prstGeom>
          <a:solidFill>
            <a:srgbClr val="C7D66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reststromen tuinbouw</a:t>
            </a:r>
          </a:p>
        </p:txBody>
      </p:sp>
      <p:sp>
        <p:nvSpPr>
          <p:cNvPr id="96" name="Rechthoek 95">
            <a:extLst>
              <a:ext uri="{FF2B5EF4-FFF2-40B4-BE49-F238E27FC236}">
                <a16:creationId xmlns:a16="http://schemas.microsoft.com/office/drawing/2014/main" id="{42084A4A-048C-AC40-8629-1197A14ECD6E}"/>
              </a:ext>
            </a:extLst>
          </p:cNvPr>
          <p:cNvSpPr/>
          <p:nvPr/>
        </p:nvSpPr>
        <p:spPr>
          <a:xfrm>
            <a:off x="4047410" y="6097472"/>
            <a:ext cx="3725436" cy="351701"/>
          </a:xfrm>
          <a:prstGeom prst="rect">
            <a:avLst/>
          </a:prstGeom>
          <a:solidFill>
            <a:srgbClr val="ABD2D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platenproductie </a:t>
            </a:r>
          </a:p>
        </p:txBody>
      </p:sp>
      <p:sp>
        <p:nvSpPr>
          <p:cNvPr id="97" name="Rechthoek 96">
            <a:extLst>
              <a:ext uri="{FF2B5EF4-FFF2-40B4-BE49-F238E27FC236}">
                <a16:creationId xmlns:a16="http://schemas.microsoft.com/office/drawing/2014/main" id="{9FAE6F26-9C34-C742-A4BB-37DBE0AA3BD4}"/>
              </a:ext>
            </a:extLst>
          </p:cNvPr>
          <p:cNvSpPr/>
          <p:nvPr/>
        </p:nvSpPr>
        <p:spPr>
          <a:xfrm>
            <a:off x="8270414" y="5877707"/>
            <a:ext cx="3560542" cy="351701"/>
          </a:xfrm>
          <a:prstGeom prst="rect">
            <a:avLst/>
          </a:prstGeom>
          <a:solidFill>
            <a:srgbClr val="F093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interieurplaat voor renovaties </a:t>
            </a:r>
          </a:p>
        </p:txBody>
      </p:sp>
      <p:sp>
        <p:nvSpPr>
          <p:cNvPr id="98" name="Rechthoek 97">
            <a:extLst>
              <a:ext uri="{FF2B5EF4-FFF2-40B4-BE49-F238E27FC236}">
                <a16:creationId xmlns:a16="http://schemas.microsoft.com/office/drawing/2014/main" id="{6AFDA360-0F63-5548-BAD1-77E62AD91829}"/>
              </a:ext>
            </a:extLst>
          </p:cNvPr>
          <p:cNvSpPr/>
          <p:nvPr/>
        </p:nvSpPr>
        <p:spPr>
          <a:xfrm>
            <a:off x="8270414" y="6304692"/>
            <a:ext cx="3560542" cy="351701"/>
          </a:xfrm>
          <a:prstGeom prst="rect">
            <a:avLst/>
          </a:prstGeom>
          <a:solidFill>
            <a:srgbClr val="F093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exterieurplaat voor nieuwbouw </a:t>
            </a:r>
          </a:p>
        </p:txBody>
      </p:sp>
      <p:cxnSp>
        <p:nvCxnSpPr>
          <p:cNvPr id="12" name="Rechte verbindingslijn met pijl 11">
            <a:extLst>
              <a:ext uri="{FF2B5EF4-FFF2-40B4-BE49-F238E27FC236}">
                <a16:creationId xmlns:a16="http://schemas.microsoft.com/office/drawing/2014/main" id="{C19BDF1E-DC7C-1E43-90F3-C3F8CBB71E67}"/>
              </a:ext>
            </a:extLst>
          </p:cNvPr>
          <p:cNvCxnSpPr>
            <a:cxnSpLocks/>
            <a:stCxn id="64" idx="3"/>
            <a:endCxn id="87" idx="1"/>
          </p:cNvCxnSpPr>
          <p:nvPr/>
        </p:nvCxnSpPr>
        <p:spPr>
          <a:xfrm flipV="1">
            <a:off x="3827259" y="1320928"/>
            <a:ext cx="209977" cy="433232"/>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Rechte verbindingslijn met pijl 101">
            <a:extLst>
              <a:ext uri="{FF2B5EF4-FFF2-40B4-BE49-F238E27FC236}">
                <a16:creationId xmlns:a16="http://schemas.microsoft.com/office/drawing/2014/main" id="{D2817EA8-70AA-A54A-B271-D0B89C39D8BF}"/>
              </a:ext>
            </a:extLst>
          </p:cNvPr>
          <p:cNvCxnSpPr>
            <a:cxnSpLocks/>
            <a:stCxn id="64" idx="3"/>
            <a:endCxn id="68" idx="1"/>
          </p:cNvCxnSpPr>
          <p:nvPr/>
        </p:nvCxnSpPr>
        <p:spPr>
          <a:xfrm>
            <a:off x="3827259" y="1754160"/>
            <a:ext cx="209977" cy="432479"/>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Rechte verbindingslijn met pijl 104">
            <a:extLst>
              <a:ext uri="{FF2B5EF4-FFF2-40B4-BE49-F238E27FC236}">
                <a16:creationId xmlns:a16="http://schemas.microsoft.com/office/drawing/2014/main" id="{3148FE50-BAC1-0345-BBA1-97C10A75F987}"/>
              </a:ext>
            </a:extLst>
          </p:cNvPr>
          <p:cNvCxnSpPr>
            <a:cxnSpLocks/>
            <a:stCxn id="74" idx="3"/>
            <a:endCxn id="68" idx="1"/>
          </p:cNvCxnSpPr>
          <p:nvPr/>
        </p:nvCxnSpPr>
        <p:spPr>
          <a:xfrm flipV="1">
            <a:off x="3830682" y="2186639"/>
            <a:ext cx="206554" cy="420939"/>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Rechte verbindingslijn met pijl 106">
            <a:extLst>
              <a:ext uri="{FF2B5EF4-FFF2-40B4-BE49-F238E27FC236}">
                <a16:creationId xmlns:a16="http://schemas.microsoft.com/office/drawing/2014/main" id="{2CCBA23B-6C17-BB4A-BA3F-98C7B4AC1049}"/>
              </a:ext>
            </a:extLst>
          </p:cNvPr>
          <p:cNvCxnSpPr>
            <a:cxnSpLocks/>
            <a:stCxn id="74" idx="3"/>
            <a:endCxn id="77" idx="1"/>
          </p:cNvCxnSpPr>
          <p:nvPr/>
        </p:nvCxnSpPr>
        <p:spPr>
          <a:xfrm>
            <a:off x="3830682" y="2607578"/>
            <a:ext cx="206554" cy="845433"/>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Rechte verbindingslijn met pijl 107">
            <a:extLst>
              <a:ext uri="{FF2B5EF4-FFF2-40B4-BE49-F238E27FC236}">
                <a16:creationId xmlns:a16="http://schemas.microsoft.com/office/drawing/2014/main" id="{166724AE-FDB9-D748-B20D-66D4DC1F3FA5}"/>
              </a:ext>
            </a:extLst>
          </p:cNvPr>
          <p:cNvCxnSpPr>
            <a:cxnSpLocks/>
            <a:stCxn id="80" idx="3"/>
            <a:endCxn id="81" idx="1"/>
          </p:cNvCxnSpPr>
          <p:nvPr/>
        </p:nvCxnSpPr>
        <p:spPr>
          <a:xfrm>
            <a:off x="3827259" y="4752646"/>
            <a:ext cx="209977" cy="0"/>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Rechte verbindingslijn met pijl 109">
            <a:extLst>
              <a:ext uri="{FF2B5EF4-FFF2-40B4-BE49-F238E27FC236}">
                <a16:creationId xmlns:a16="http://schemas.microsoft.com/office/drawing/2014/main" id="{587C413E-6F7F-824C-B60E-1F5945A4D6FC}"/>
              </a:ext>
            </a:extLst>
          </p:cNvPr>
          <p:cNvCxnSpPr>
            <a:cxnSpLocks/>
            <a:stCxn id="81" idx="3"/>
            <a:endCxn id="83" idx="1"/>
          </p:cNvCxnSpPr>
          <p:nvPr/>
        </p:nvCxnSpPr>
        <p:spPr>
          <a:xfrm flipV="1">
            <a:off x="7762672" y="4335475"/>
            <a:ext cx="497568" cy="417171"/>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Rechte verbindingslijn met pijl 110">
            <a:extLst>
              <a:ext uri="{FF2B5EF4-FFF2-40B4-BE49-F238E27FC236}">
                <a16:creationId xmlns:a16="http://schemas.microsoft.com/office/drawing/2014/main" id="{1E73FB1E-1D43-AE40-9A37-A908D28E15E9}"/>
              </a:ext>
            </a:extLst>
          </p:cNvPr>
          <p:cNvCxnSpPr>
            <a:cxnSpLocks/>
            <a:stCxn id="95" idx="3"/>
            <a:endCxn id="96" idx="1"/>
          </p:cNvCxnSpPr>
          <p:nvPr/>
        </p:nvCxnSpPr>
        <p:spPr>
          <a:xfrm>
            <a:off x="3837433" y="6273323"/>
            <a:ext cx="209977" cy="0"/>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Rechte verbindingslijn met pijl 114">
            <a:extLst>
              <a:ext uri="{FF2B5EF4-FFF2-40B4-BE49-F238E27FC236}">
                <a16:creationId xmlns:a16="http://schemas.microsoft.com/office/drawing/2014/main" id="{AD4775BB-10F8-7E4D-AED1-B5286AEF10A6}"/>
              </a:ext>
            </a:extLst>
          </p:cNvPr>
          <p:cNvCxnSpPr>
            <a:cxnSpLocks/>
            <a:stCxn id="77" idx="3"/>
            <a:endCxn id="78" idx="1"/>
          </p:cNvCxnSpPr>
          <p:nvPr/>
        </p:nvCxnSpPr>
        <p:spPr>
          <a:xfrm>
            <a:off x="7762672" y="3453011"/>
            <a:ext cx="486167" cy="2377"/>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Rechte verbindingslijn met pijl 115">
            <a:extLst>
              <a:ext uri="{FF2B5EF4-FFF2-40B4-BE49-F238E27FC236}">
                <a16:creationId xmlns:a16="http://schemas.microsoft.com/office/drawing/2014/main" id="{B97E739E-FC31-954E-ADC2-CF2E976E8946}"/>
              </a:ext>
            </a:extLst>
          </p:cNvPr>
          <p:cNvCxnSpPr>
            <a:cxnSpLocks/>
            <a:stCxn id="68" idx="3"/>
            <a:endCxn id="69" idx="1"/>
          </p:cNvCxnSpPr>
          <p:nvPr/>
        </p:nvCxnSpPr>
        <p:spPr>
          <a:xfrm flipV="1">
            <a:off x="7762672" y="1763422"/>
            <a:ext cx="486168" cy="423217"/>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Rechte verbindingslijn met pijl 116">
            <a:extLst>
              <a:ext uri="{FF2B5EF4-FFF2-40B4-BE49-F238E27FC236}">
                <a16:creationId xmlns:a16="http://schemas.microsoft.com/office/drawing/2014/main" id="{0427F928-DDEC-1640-B7F3-03726A9C1291}"/>
              </a:ext>
            </a:extLst>
          </p:cNvPr>
          <p:cNvCxnSpPr>
            <a:cxnSpLocks/>
            <a:stCxn id="68" idx="3"/>
            <a:endCxn id="70" idx="1"/>
          </p:cNvCxnSpPr>
          <p:nvPr/>
        </p:nvCxnSpPr>
        <p:spPr>
          <a:xfrm>
            <a:off x="7762672" y="2186639"/>
            <a:ext cx="486168" cy="434"/>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Rechte verbindingslijn met pijl 117">
            <a:extLst>
              <a:ext uri="{FF2B5EF4-FFF2-40B4-BE49-F238E27FC236}">
                <a16:creationId xmlns:a16="http://schemas.microsoft.com/office/drawing/2014/main" id="{80D31B06-96AF-954F-9895-B136A34CE05B}"/>
              </a:ext>
            </a:extLst>
          </p:cNvPr>
          <p:cNvCxnSpPr>
            <a:cxnSpLocks/>
            <a:stCxn id="68" idx="3"/>
            <a:endCxn id="71" idx="1"/>
          </p:cNvCxnSpPr>
          <p:nvPr/>
        </p:nvCxnSpPr>
        <p:spPr>
          <a:xfrm>
            <a:off x="7762672" y="2186639"/>
            <a:ext cx="486168" cy="427419"/>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Rechte verbindingslijn met pijl 118">
            <a:extLst>
              <a:ext uri="{FF2B5EF4-FFF2-40B4-BE49-F238E27FC236}">
                <a16:creationId xmlns:a16="http://schemas.microsoft.com/office/drawing/2014/main" id="{07FE90E3-8368-5E4A-ADDF-E09C9DBC4C6F}"/>
              </a:ext>
            </a:extLst>
          </p:cNvPr>
          <p:cNvCxnSpPr>
            <a:cxnSpLocks/>
            <a:stCxn id="87" idx="3"/>
            <a:endCxn id="92" idx="1"/>
          </p:cNvCxnSpPr>
          <p:nvPr/>
        </p:nvCxnSpPr>
        <p:spPr>
          <a:xfrm>
            <a:off x="7762672" y="1320928"/>
            <a:ext cx="486166" cy="0"/>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Rechte verbindingslijn met pijl 121">
            <a:extLst>
              <a:ext uri="{FF2B5EF4-FFF2-40B4-BE49-F238E27FC236}">
                <a16:creationId xmlns:a16="http://schemas.microsoft.com/office/drawing/2014/main" id="{AD806181-66B3-9C4D-9B40-1537B2D15993}"/>
              </a:ext>
            </a:extLst>
          </p:cNvPr>
          <p:cNvCxnSpPr>
            <a:cxnSpLocks/>
            <a:stCxn id="68" idx="3"/>
            <a:endCxn id="79" idx="1"/>
          </p:cNvCxnSpPr>
          <p:nvPr/>
        </p:nvCxnSpPr>
        <p:spPr>
          <a:xfrm>
            <a:off x="7762672" y="2186639"/>
            <a:ext cx="486167" cy="846731"/>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Rechte verbindingslijn met pijl 123">
            <a:extLst>
              <a:ext uri="{FF2B5EF4-FFF2-40B4-BE49-F238E27FC236}">
                <a16:creationId xmlns:a16="http://schemas.microsoft.com/office/drawing/2014/main" id="{BD29C687-2576-C34B-8D19-356895D70D27}"/>
              </a:ext>
            </a:extLst>
          </p:cNvPr>
          <p:cNvCxnSpPr>
            <a:cxnSpLocks/>
            <a:stCxn id="81" idx="3"/>
            <a:endCxn id="84" idx="1"/>
          </p:cNvCxnSpPr>
          <p:nvPr/>
        </p:nvCxnSpPr>
        <p:spPr>
          <a:xfrm>
            <a:off x="7762672" y="4752646"/>
            <a:ext cx="497568" cy="6480"/>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Rechte verbindingslijn met pijl 126">
            <a:extLst>
              <a:ext uri="{FF2B5EF4-FFF2-40B4-BE49-F238E27FC236}">
                <a16:creationId xmlns:a16="http://schemas.microsoft.com/office/drawing/2014/main" id="{A85A576D-978C-0D45-9BC5-550011CF6995}"/>
              </a:ext>
            </a:extLst>
          </p:cNvPr>
          <p:cNvCxnSpPr>
            <a:cxnSpLocks/>
            <a:stCxn id="81" idx="3"/>
            <a:endCxn id="85" idx="1"/>
          </p:cNvCxnSpPr>
          <p:nvPr/>
        </p:nvCxnSpPr>
        <p:spPr>
          <a:xfrm>
            <a:off x="7762672" y="4752646"/>
            <a:ext cx="497568" cy="433465"/>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Rechte verbindingslijn met pijl 134">
            <a:extLst>
              <a:ext uri="{FF2B5EF4-FFF2-40B4-BE49-F238E27FC236}">
                <a16:creationId xmlns:a16="http://schemas.microsoft.com/office/drawing/2014/main" id="{C7F12C81-F195-1548-ACBB-58C866F7F5DA}"/>
              </a:ext>
            </a:extLst>
          </p:cNvPr>
          <p:cNvCxnSpPr>
            <a:cxnSpLocks/>
            <a:stCxn id="96" idx="3"/>
            <a:endCxn id="97" idx="1"/>
          </p:cNvCxnSpPr>
          <p:nvPr/>
        </p:nvCxnSpPr>
        <p:spPr>
          <a:xfrm flipV="1">
            <a:off x="7772846" y="6053558"/>
            <a:ext cx="497568" cy="219765"/>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Rechte verbindingslijn met pijl 135">
            <a:extLst>
              <a:ext uri="{FF2B5EF4-FFF2-40B4-BE49-F238E27FC236}">
                <a16:creationId xmlns:a16="http://schemas.microsoft.com/office/drawing/2014/main" id="{F671BC58-C232-6E47-825D-ECD1279A22AA}"/>
              </a:ext>
            </a:extLst>
          </p:cNvPr>
          <p:cNvCxnSpPr>
            <a:cxnSpLocks/>
            <a:stCxn id="96" idx="3"/>
            <a:endCxn id="98" idx="1"/>
          </p:cNvCxnSpPr>
          <p:nvPr/>
        </p:nvCxnSpPr>
        <p:spPr>
          <a:xfrm>
            <a:off x="7772846" y="6273323"/>
            <a:ext cx="497568" cy="207220"/>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sp>
        <p:nvSpPr>
          <p:cNvPr id="137" name="Rechthoek 136">
            <a:extLst>
              <a:ext uri="{FF2B5EF4-FFF2-40B4-BE49-F238E27FC236}">
                <a16:creationId xmlns:a16="http://schemas.microsoft.com/office/drawing/2014/main" id="{BFCD6DB1-7024-7E4F-A222-6A5DA0B77CE2}"/>
              </a:ext>
            </a:extLst>
          </p:cNvPr>
          <p:cNvSpPr/>
          <p:nvPr/>
        </p:nvSpPr>
        <p:spPr>
          <a:xfrm>
            <a:off x="388611" y="5431865"/>
            <a:ext cx="3448822" cy="351701"/>
          </a:xfrm>
          <a:prstGeom prst="rect">
            <a:avLst/>
          </a:prstGeom>
          <a:solidFill>
            <a:srgbClr val="C7D66A"/>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vlas (reststromen) </a:t>
            </a:r>
          </a:p>
        </p:txBody>
      </p:sp>
      <p:sp>
        <p:nvSpPr>
          <p:cNvPr id="138" name="Rechthoek 137">
            <a:extLst>
              <a:ext uri="{FF2B5EF4-FFF2-40B4-BE49-F238E27FC236}">
                <a16:creationId xmlns:a16="http://schemas.microsoft.com/office/drawing/2014/main" id="{63527452-B987-C84F-AFB3-99E8D260330E}"/>
              </a:ext>
            </a:extLst>
          </p:cNvPr>
          <p:cNvSpPr/>
          <p:nvPr/>
        </p:nvSpPr>
        <p:spPr>
          <a:xfrm>
            <a:off x="4047410" y="5435096"/>
            <a:ext cx="3725436" cy="351701"/>
          </a:xfrm>
          <a:prstGeom prst="rect">
            <a:avLst/>
          </a:prstGeom>
          <a:solidFill>
            <a:srgbClr val="ABD2D2"/>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600">
                <a:solidFill>
                  <a:schemeClr val="tx1"/>
                </a:solidFill>
                <a:latin typeface="Arial" panose="020B0604020202020204" pitchFamily="34" charset="0"/>
                <a:cs typeface="Arial" panose="020B0604020202020204" pitchFamily="34" charset="0"/>
              </a:rPr>
              <a:t>diverse verwerkingsopties</a:t>
            </a: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p>
        </p:txBody>
      </p:sp>
      <p:cxnSp>
        <p:nvCxnSpPr>
          <p:cNvPr id="141" name="Rechte verbindingslijn met pijl 140">
            <a:extLst>
              <a:ext uri="{FF2B5EF4-FFF2-40B4-BE49-F238E27FC236}">
                <a16:creationId xmlns:a16="http://schemas.microsoft.com/office/drawing/2014/main" id="{6E91A0E5-3B51-814C-89AD-89E3C8C97D86}"/>
              </a:ext>
            </a:extLst>
          </p:cNvPr>
          <p:cNvCxnSpPr>
            <a:cxnSpLocks/>
            <a:endCxn id="138" idx="1"/>
          </p:cNvCxnSpPr>
          <p:nvPr/>
        </p:nvCxnSpPr>
        <p:spPr>
          <a:xfrm>
            <a:off x="3837433" y="5610947"/>
            <a:ext cx="209977" cy="0"/>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sp>
        <p:nvSpPr>
          <p:cNvPr id="142" name="Rechthoek 141">
            <a:extLst>
              <a:ext uri="{FF2B5EF4-FFF2-40B4-BE49-F238E27FC236}">
                <a16:creationId xmlns:a16="http://schemas.microsoft.com/office/drawing/2014/main" id="{E316638C-1CD5-9248-A72A-9B30BA43EF08}"/>
              </a:ext>
            </a:extLst>
          </p:cNvPr>
          <p:cNvSpPr/>
          <p:nvPr/>
        </p:nvSpPr>
        <p:spPr>
          <a:xfrm>
            <a:off x="8270414" y="5438344"/>
            <a:ext cx="3560542" cy="351701"/>
          </a:xfrm>
          <a:prstGeom prst="rect">
            <a:avLst/>
          </a:prstGeom>
          <a:solidFill>
            <a:srgbClr val="F09376"/>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platen / kalkhennep / wol / inblaas</a:t>
            </a:r>
          </a:p>
        </p:txBody>
      </p:sp>
      <p:cxnSp>
        <p:nvCxnSpPr>
          <p:cNvPr id="143" name="Rechte verbindingslijn met pijl 142">
            <a:extLst>
              <a:ext uri="{FF2B5EF4-FFF2-40B4-BE49-F238E27FC236}">
                <a16:creationId xmlns:a16="http://schemas.microsoft.com/office/drawing/2014/main" id="{6323F5AF-9C9F-6B43-967E-BCC05DF744BA}"/>
              </a:ext>
            </a:extLst>
          </p:cNvPr>
          <p:cNvCxnSpPr>
            <a:cxnSpLocks/>
            <a:stCxn id="138" idx="3"/>
            <a:endCxn id="142" idx="1"/>
          </p:cNvCxnSpPr>
          <p:nvPr/>
        </p:nvCxnSpPr>
        <p:spPr>
          <a:xfrm>
            <a:off x="7772846" y="5610947"/>
            <a:ext cx="497568" cy="3248"/>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sp>
        <p:nvSpPr>
          <p:cNvPr id="144" name="Rechthoek 143">
            <a:extLst>
              <a:ext uri="{FF2B5EF4-FFF2-40B4-BE49-F238E27FC236}">
                <a16:creationId xmlns:a16="http://schemas.microsoft.com/office/drawing/2014/main" id="{98AA3463-9F59-9D4C-BC4B-C7E455F60E32}"/>
              </a:ext>
            </a:extLst>
          </p:cNvPr>
          <p:cNvSpPr/>
          <p:nvPr/>
        </p:nvSpPr>
        <p:spPr>
          <a:xfrm>
            <a:off x="8260240" y="3725902"/>
            <a:ext cx="3560542" cy="351701"/>
          </a:xfrm>
          <a:prstGeom prst="rect">
            <a:avLst/>
          </a:prstGeom>
          <a:solidFill>
            <a:srgbClr val="F093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0F6C65"/>
                </a:solidFill>
                <a:effectLst/>
                <a:uLnTx/>
                <a:uFillTx/>
                <a:latin typeface="Arial" panose="020B0604020202020204" pitchFamily="34" charset="0"/>
                <a:ea typeface="+mn-ea"/>
                <a:cs typeface="Arial" panose="020B0604020202020204" pitchFamily="34" charset="0"/>
              </a:rPr>
              <a:t>exterieur plaat  </a:t>
            </a:r>
          </a:p>
        </p:txBody>
      </p:sp>
      <p:sp>
        <p:nvSpPr>
          <p:cNvPr id="146" name="Rechthoek 145">
            <a:extLst>
              <a:ext uri="{FF2B5EF4-FFF2-40B4-BE49-F238E27FC236}">
                <a16:creationId xmlns:a16="http://schemas.microsoft.com/office/drawing/2014/main" id="{53785FC6-D9DF-9144-B3D5-B9662EAD9EE7}"/>
              </a:ext>
            </a:extLst>
          </p:cNvPr>
          <p:cNvSpPr/>
          <p:nvPr/>
        </p:nvSpPr>
        <p:spPr>
          <a:xfrm>
            <a:off x="4047410" y="3707223"/>
            <a:ext cx="3725436" cy="351701"/>
          </a:xfrm>
          <a:prstGeom prst="rect">
            <a:avLst/>
          </a:prstGeom>
          <a:solidFill>
            <a:srgbClr val="ABD2D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platenproductie</a:t>
            </a:r>
          </a:p>
        </p:txBody>
      </p:sp>
      <p:cxnSp>
        <p:nvCxnSpPr>
          <p:cNvPr id="147" name="Rechte verbindingslijn met pijl 146">
            <a:extLst>
              <a:ext uri="{FF2B5EF4-FFF2-40B4-BE49-F238E27FC236}">
                <a16:creationId xmlns:a16="http://schemas.microsoft.com/office/drawing/2014/main" id="{73822406-5D8B-EE41-85C6-E16805DDC5E2}"/>
              </a:ext>
            </a:extLst>
          </p:cNvPr>
          <p:cNvCxnSpPr>
            <a:cxnSpLocks/>
            <a:stCxn id="80" idx="3"/>
          </p:cNvCxnSpPr>
          <p:nvPr/>
        </p:nvCxnSpPr>
        <p:spPr>
          <a:xfrm flipV="1">
            <a:off x="3827259" y="3766651"/>
            <a:ext cx="209977" cy="985995"/>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Rechte verbindingslijn met pijl 147">
            <a:extLst>
              <a:ext uri="{FF2B5EF4-FFF2-40B4-BE49-F238E27FC236}">
                <a16:creationId xmlns:a16="http://schemas.microsoft.com/office/drawing/2014/main" id="{63B46DF6-93E4-374D-98AE-7FB37548F21C}"/>
              </a:ext>
            </a:extLst>
          </p:cNvPr>
          <p:cNvCxnSpPr>
            <a:cxnSpLocks/>
            <a:stCxn id="146" idx="3"/>
            <a:endCxn id="144" idx="1"/>
          </p:cNvCxnSpPr>
          <p:nvPr/>
        </p:nvCxnSpPr>
        <p:spPr>
          <a:xfrm>
            <a:off x="7772846" y="3883074"/>
            <a:ext cx="487394" cy="18679"/>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Rechte verbindingslijn met pijl 148">
            <a:extLst>
              <a:ext uri="{FF2B5EF4-FFF2-40B4-BE49-F238E27FC236}">
                <a16:creationId xmlns:a16="http://schemas.microsoft.com/office/drawing/2014/main" id="{49568E17-94E0-F047-8EF2-1E792760CDCF}"/>
              </a:ext>
            </a:extLst>
          </p:cNvPr>
          <p:cNvCxnSpPr>
            <a:cxnSpLocks/>
            <a:stCxn id="80" idx="3"/>
            <a:endCxn id="138" idx="1"/>
          </p:cNvCxnSpPr>
          <p:nvPr/>
        </p:nvCxnSpPr>
        <p:spPr>
          <a:xfrm>
            <a:off x="3827259" y="4752646"/>
            <a:ext cx="220151" cy="858301"/>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2" name="Rechte verbindingslijn met pijl 1">
            <a:extLst>
              <a:ext uri="{FF2B5EF4-FFF2-40B4-BE49-F238E27FC236}">
                <a16:creationId xmlns:a16="http://schemas.microsoft.com/office/drawing/2014/main" id="{9E2AFE65-19D4-3F5A-1EB2-1A739467D458}"/>
              </a:ext>
            </a:extLst>
          </p:cNvPr>
          <p:cNvCxnSpPr>
            <a:cxnSpLocks/>
            <a:stCxn id="137" idx="3"/>
            <a:endCxn id="81" idx="1"/>
          </p:cNvCxnSpPr>
          <p:nvPr/>
        </p:nvCxnSpPr>
        <p:spPr>
          <a:xfrm flipV="1">
            <a:off x="3837433" y="4752646"/>
            <a:ext cx="199803" cy="855070"/>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sp>
        <p:nvSpPr>
          <p:cNvPr id="4" name="Rechthoek: afgeronde hoeken 3">
            <a:extLst>
              <a:ext uri="{FF2B5EF4-FFF2-40B4-BE49-F238E27FC236}">
                <a16:creationId xmlns:a16="http://schemas.microsoft.com/office/drawing/2014/main" id="{F3B01009-6D1E-07C4-309E-E431A5C8BDE5}"/>
              </a:ext>
            </a:extLst>
          </p:cNvPr>
          <p:cNvSpPr/>
          <p:nvPr/>
        </p:nvSpPr>
        <p:spPr>
          <a:xfrm>
            <a:off x="266700" y="1067955"/>
            <a:ext cx="11649075" cy="5675746"/>
          </a:xfrm>
          <a:prstGeom prst="roundRect">
            <a:avLst>
              <a:gd name="adj" fmla="val 2512"/>
            </a:avLst>
          </a:prstGeom>
          <a:noFill/>
          <a:ln>
            <a:solidFill>
              <a:srgbClr val="0E6B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 name="Rechte verbindingslijn met pijl 4">
            <a:extLst>
              <a:ext uri="{FF2B5EF4-FFF2-40B4-BE49-F238E27FC236}">
                <a16:creationId xmlns:a16="http://schemas.microsoft.com/office/drawing/2014/main" id="{C6D42593-DECD-F4C1-2BD1-5C5E7EF640A7}"/>
              </a:ext>
            </a:extLst>
          </p:cNvPr>
          <p:cNvCxnSpPr>
            <a:cxnSpLocks/>
            <a:stCxn id="81" idx="3"/>
            <a:endCxn id="142" idx="1"/>
          </p:cNvCxnSpPr>
          <p:nvPr/>
        </p:nvCxnSpPr>
        <p:spPr>
          <a:xfrm>
            <a:off x="7762672" y="4752646"/>
            <a:ext cx="507742" cy="861549"/>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137C0B4D-EAB7-DDB5-B195-66B6DBAAA07F}"/>
              </a:ext>
            </a:extLst>
          </p:cNvPr>
          <p:cNvCxnSpPr>
            <a:cxnSpLocks/>
            <a:stCxn id="80" idx="3"/>
            <a:endCxn id="68" idx="1"/>
          </p:cNvCxnSpPr>
          <p:nvPr/>
        </p:nvCxnSpPr>
        <p:spPr>
          <a:xfrm flipV="1">
            <a:off x="3827259" y="2186639"/>
            <a:ext cx="209977" cy="2566007"/>
          </a:xfrm>
          <a:prstGeom prst="straightConnector1">
            <a:avLst/>
          </a:prstGeom>
          <a:ln w="25400">
            <a:solidFill>
              <a:srgbClr val="0F6C65"/>
            </a:solidFill>
            <a:tailEnd type="triangle"/>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2BD9DB7B-74A1-66C8-EA61-9255A7193CCF}"/>
              </a:ext>
            </a:extLst>
          </p:cNvPr>
          <p:cNvPicPr/>
          <p:nvPr/>
        </p:nvPicPr>
        <p:blipFill>
          <a:blip r:embed="rId3"/>
          <a:stretch>
            <a:fillRect/>
          </a:stretch>
        </p:blipFill>
        <p:spPr>
          <a:xfrm>
            <a:off x="0" y="0"/>
            <a:ext cx="12192000" cy="254000"/>
          </a:xfrm>
          <a:prstGeom prst="rect">
            <a:avLst/>
          </a:prstGeom>
        </p:spPr>
      </p:pic>
      <p:sp>
        <p:nvSpPr>
          <p:cNvPr id="8" name="Rechthoek 7">
            <a:extLst>
              <a:ext uri="{FF2B5EF4-FFF2-40B4-BE49-F238E27FC236}">
                <a16:creationId xmlns:a16="http://schemas.microsoft.com/office/drawing/2014/main" id="{93DC9906-4B16-C7A9-0389-C3889C852D7B}"/>
              </a:ext>
            </a:extLst>
          </p:cNvPr>
          <p:cNvSpPr/>
          <p:nvPr/>
        </p:nvSpPr>
        <p:spPr>
          <a:xfrm>
            <a:off x="8248838" y="372501"/>
            <a:ext cx="1697209" cy="252625"/>
          </a:xfrm>
          <a:prstGeom prst="rect">
            <a:avLst/>
          </a:prstGeom>
          <a:solidFill>
            <a:srgbClr val="C7D66A"/>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gecertificeerd</a:t>
            </a:r>
          </a:p>
        </p:txBody>
      </p:sp>
      <p:sp>
        <p:nvSpPr>
          <p:cNvPr id="9" name="Rechthoek 8">
            <a:extLst>
              <a:ext uri="{FF2B5EF4-FFF2-40B4-BE49-F238E27FC236}">
                <a16:creationId xmlns:a16="http://schemas.microsoft.com/office/drawing/2014/main" id="{7E42BA09-EFA9-D6BB-631C-E5B8435A92F9}"/>
              </a:ext>
            </a:extLst>
          </p:cNvPr>
          <p:cNvSpPr/>
          <p:nvPr/>
        </p:nvSpPr>
        <p:spPr>
          <a:xfrm>
            <a:off x="8248838" y="713004"/>
            <a:ext cx="1697209" cy="252625"/>
          </a:xfrm>
          <a:prstGeom prst="rect">
            <a:avLst/>
          </a:prstGeom>
          <a:solidFill>
            <a:srgbClr val="ABD2D2"/>
          </a:solid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Onderzoek &amp; certificering</a:t>
            </a:r>
          </a:p>
        </p:txBody>
      </p:sp>
    </p:spTree>
    <p:extLst>
      <p:ext uri="{BB962C8B-B14F-4D97-AF65-F5344CB8AC3E}">
        <p14:creationId xmlns:p14="http://schemas.microsoft.com/office/powerpoint/2010/main" val="2334650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05F4022-BE11-C249-A527-BC91790414C5}"/>
              </a:ext>
            </a:extLst>
          </p:cNvPr>
          <p:cNvSpPr/>
          <p:nvPr/>
        </p:nvSpPr>
        <p:spPr>
          <a:xfrm>
            <a:off x="0" y="-5598"/>
            <a:ext cx="12192000" cy="6914065"/>
          </a:xfrm>
          <a:prstGeom prst="rect">
            <a:avLst/>
          </a:prstGeom>
          <a:solidFill>
            <a:srgbClr val="F7E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Afbeelding 24">
            <a:extLst>
              <a:ext uri="{FF2B5EF4-FFF2-40B4-BE49-F238E27FC236}">
                <a16:creationId xmlns:a16="http://schemas.microsoft.com/office/drawing/2014/main" id="{9472968D-78EC-E7BD-0B9C-D79D9E4BB234}"/>
              </a:ext>
            </a:extLst>
          </p:cNvPr>
          <p:cNvPicPr>
            <a:picLocks noChangeAspect="1"/>
          </p:cNvPicPr>
          <p:nvPr/>
        </p:nvPicPr>
        <p:blipFill>
          <a:blip r:embed="rId3"/>
          <a:srcRect t="984" b="327"/>
          <a:stretch/>
        </p:blipFill>
        <p:spPr>
          <a:xfrm>
            <a:off x="3061254" y="1006087"/>
            <a:ext cx="4117806" cy="5750652"/>
          </a:xfrm>
          <a:prstGeom prst="rect">
            <a:avLst/>
          </a:prstGeom>
          <a:effectLst>
            <a:outerShdw blurRad="50800" dist="38100" dir="2700000" algn="tl" rotWithShape="0">
              <a:prstClr val="black">
                <a:alpha val="40000"/>
              </a:prstClr>
            </a:outerShdw>
          </a:effectLst>
        </p:spPr>
      </p:pic>
      <p:pic>
        <p:nvPicPr>
          <p:cNvPr id="3" name="Afbeelding 2">
            <a:extLst>
              <a:ext uri="{FF2B5EF4-FFF2-40B4-BE49-F238E27FC236}">
                <a16:creationId xmlns:a16="http://schemas.microsoft.com/office/drawing/2014/main" id="{2F7D9095-8141-DB1F-50EA-AF86026162C0}"/>
              </a:ext>
            </a:extLst>
          </p:cNvPr>
          <p:cNvPicPr>
            <a:picLocks noChangeAspect="1"/>
          </p:cNvPicPr>
          <p:nvPr/>
        </p:nvPicPr>
        <p:blipFill>
          <a:blip r:embed="rId4"/>
          <a:srcRect l="9317" r="4149" b="15330"/>
          <a:stretch/>
        </p:blipFill>
        <p:spPr>
          <a:xfrm>
            <a:off x="7500521" y="987012"/>
            <a:ext cx="4180932" cy="5769727"/>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418DFD45-95FD-4552-5C4B-C84969E885F5}"/>
              </a:ext>
            </a:extLst>
          </p:cNvPr>
          <p:cNvPicPr/>
          <p:nvPr/>
        </p:nvPicPr>
        <p:blipFill>
          <a:blip r:embed="rId5"/>
          <a:stretch>
            <a:fillRect/>
          </a:stretch>
        </p:blipFill>
        <p:spPr>
          <a:xfrm>
            <a:off x="0" y="0"/>
            <a:ext cx="12192000" cy="254000"/>
          </a:xfrm>
          <a:prstGeom prst="rect">
            <a:avLst/>
          </a:prstGeom>
        </p:spPr>
      </p:pic>
      <p:sp>
        <p:nvSpPr>
          <p:cNvPr id="5" name="Tekstvak 4">
            <a:extLst>
              <a:ext uri="{FF2B5EF4-FFF2-40B4-BE49-F238E27FC236}">
                <a16:creationId xmlns:a16="http://schemas.microsoft.com/office/drawing/2014/main" id="{E375479C-71AC-0D11-6EAE-E74C4C6C8E44}"/>
              </a:ext>
            </a:extLst>
          </p:cNvPr>
          <p:cNvSpPr txBox="1"/>
          <p:nvPr/>
        </p:nvSpPr>
        <p:spPr>
          <a:xfrm>
            <a:off x="184482" y="389674"/>
            <a:ext cx="11430943" cy="4616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0F6C65"/>
                </a:solidFill>
                <a:effectLst/>
                <a:uLnTx/>
                <a:uFillTx/>
                <a:latin typeface="Arial" panose="020B0604020202020204" pitchFamily="34" charset="0"/>
                <a:ea typeface="DengXian" panose="02010600030101010101" pitchFamily="2" charset="-122"/>
                <a:cs typeface="Arial" panose="020B0604020202020204" pitchFamily="34" charset="0"/>
              </a:rPr>
              <a:t>ONDERZOEK TELERS SAMENWERKINGEN</a:t>
            </a:r>
            <a:endParaRPr kumimoji="0" lang="nl-NL" sz="1600" i="0" u="none" strike="noStrike" kern="1200" cap="none" spc="0" normalizeH="0" baseline="0" noProof="0">
              <a:ln>
                <a:noFill/>
              </a:ln>
              <a:solidFill>
                <a:srgbClr val="0F6C65"/>
              </a:solidFill>
              <a:effectLst/>
              <a:uLnTx/>
              <a:uFillTx/>
              <a:latin typeface="Arial" panose="020B0604020202020204" pitchFamily="34" charset="0"/>
              <a:ea typeface="DengXian" panose="02010600030101010101" pitchFamily="2" charset="-122"/>
              <a:cs typeface="Arial" panose="020B0604020202020204" pitchFamily="34" charset="0"/>
            </a:endParaRPr>
          </a:p>
        </p:txBody>
      </p:sp>
      <p:sp>
        <p:nvSpPr>
          <p:cNvPr id="8" name="Tekstvak 7">
            <a:extLst>
              <a:ext uri="{FF2B5EF4-FFF2-40B4-BE49-F238E27FC236}">
                <a16:creationId xmlns:a16="http://schemas.microsoft.com/office/drawing/2014/main" id="{413E5B9F-50A9-DF15-73D1-5F8A571D3B6D}"/>
              </a:ext>
            </a:extLst>
          </p:cNvPr>
          <p:cNvSpPr txBox="1"/>
          <p:nvPr/>
        </p:nvSpPr>
        <p:spPr>
          <a:xfrm>
            <a:off x="176004" y="1006087"/>
            <a:ext cx="2709247" cy="2922916"/>
          </a:xfrm>
          <a:prstGeom prst="rect">
            <a:avLst/>
          </a:prstGeom>
          <a:noFill/>
        </p:spPr>
        <p:txBody>
          <a:bodyPr wrap="square" lIns="91440" tIns="45720" rIns="91440" bIns="45720" anchor="t">
            <a:spAutoFit/>
          </a:bodyPr>
          <a:lstStyle/>
          <a:p>
            <a:pPr>
              <a:lnSpc>
                <a:spcPct val="107000"/>
              </a:lnSpc>
              <a:spcAft>
                <a:spcPts val="800"/>
              </a:spcAft>
            </a:pPr>
            <a:r>
              <a:rPr lang="nl-NL" sz="1100" b="1" dirty="0">
                <a:latin typeface="Arial" panose="020B0604020202020204" pitchFamily="34" charset="0"/>
                <a:cs typeface="Arial" panose="020B0604020202020204" pitchFamily="34" charset="0"/>
              </a:rPr>
              <a:t>Agrarische Samenwerkingen</a:t>
            </a:r>
            <a:endParaRPr lang="nl-NL" sz="1100" b="1" i="1" dirty="0">
              <a:latin typeface="Arial" panose="020B0604020202020204" pitchFamily="34" charset="0"/>
              <a:cs typeface="Arial" panose="020B0604020202020204" pitchFamily="34" charset="0"/>
            </a:endParaRPr>
          </a:p>
          <a:p>
            <a:pPr>
              <a:lnSpc>
                <a:spcPct val="107000"/>
              </a:lnSpc>
              <a:spcAft>
                <a:spcPts val="800"/>
              </a:spcAft>
            </a:pPr>
            <a:r>
              <a:rPr lang="nl-NL" sz="1100" dirty="0">
                <a:latin typeface="Arial" panose="020B0604020202020204" pitchFamily="34" charset="0"/>
                <a:cs typeface="Arial" panose="020B0604020202020204" pitchFamily="34" charset="0"/>
              </a:rPr>
              <a:t>In 2024 werd een onderzoek uitgevoerd naar de toekomstige samenwerkingen van agrariërs en organisatiegraad daarvan.</a:t>
            </a:r>
          </a:p>
          <a:p>
            <a:pPr>
              <a:lnSpc>
                <a:spcPct val="107000"/>
              </a:lnSpc>
              <a:spcAft>
                <a:spcPts val="800"/>
              </a:spcAft>
            </a:pPr>
            <a:r>
              <a:rPr lang="nl-NL" sz="1100" b="1" dirty="0">
                <a:latin typeface="Arial" panose="020B0604020202020204" pitchFamily="34" charset="0"/>
                <a:cs typeface="Arial" panose="020B0604020202020204" pitchFamily="34" charset="0"/>
              </a:rPr>
              <a:t>In Oost-Brabant werd begin 2024 de TCAB (Telers Coöperatie Agrarische Bouwmaterialen) opgericht</a:t>
            </a:r>
            <a:r>
              <a:rPr lang="nl-NL" sz="1100" dirty="0">
                <a:latin typeface="Arial" panose="020B0604020202020204" pitchFamily="34" charset="0"/>
                <a:cs typeface="Arial" panose="020B0604020202020204" pitchFamily="34" charset="0"/>
              </a:rPr>
              <a:t>. </a:t>
            </a:r>
            <a:r>
              <a:rPr lang="nl-NL" sz="1100" i="1" dirty="0">
                <a:latin typeface="Arial" panose="020B0604020202020204" pitchFamily="34" charset="0"/>
                <a:cs typeface="Arial" panose="020B0604020202020204" pitchFamily="34" charset="0"/>
              </a:rPr>
              <a:t>In 2025 wordt werk gemaakt van nadere samenwerkingen in de overige regio’s van Noord-Brabant.</a:t>
            </a:r>
          </a:p>
          <a:p>
            <a:pPr>
              <a:lnSpc>
                <a:spcPct val="107000"/>
              </a:lnSpc>
              <a:spcAft>
                <a:spcPts val="800"/>
              </a:spcAft>
            </a:pPr>
            <a:r>
              <a:rPr lang="nl-NL" sz="1100" dirty="0">
                <a:latin typeface="Arial"/>
                <a:cs typeface="Arial"/>
              </a:rPr>
              <a:t>Tevens wordt er werk gemaakt van groei van deelnemende agrariërs binnen deze samenwerkingsverbanden.</a:t>
            </a:r>
          </a:p>
        </p:txBody>
      </p:sp>
    </p:spTree>
    <p:extLst>
      <p:ext uri="{BB962C8B-B14F-4D97-AF65-F5344CB8AC3E}">
        <p14:creationId xmlns:p14="http://schemas.microsoft.com/office/powerpoint/2010/main" val="2429585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C506FDE-9438-CF0C-64BE-C297569716B6}"/>
              </a:ext>
            </a:extLst>
          </p:cNvPr>
          <p:cNvSpPr>
            <a:spLocks noGrp="1"/>
          </p:cNvSpPr>
          <p:nvPr>
            <p:ph idx="1"/>
          </p:nvPr>
        </p:nvSpPr>
        <p:spPr>
          <a:xfrm>
            <a:off x="595745" y="1076131"/>
            <a:ext cx="10758055" cy="5077531"/>
          </a:xfrm>
        </p:spPr>
        <p:txBody>
          <a:bodyPr>
            <a:noAutofit/>
          </a:bodyPr>
          <a:lstStyle/>
          <a:p>
            <a:pPr marL="342900" lvl="0" indent="-342900" algn="just">
              <a:lnSpc>
                <a:spcPct val="107000"/>
              </a:lnSpc>
              <a:buFont typeface="+mj-lt"/>
              <a:buAutoNum type="arabicPeriod"/>
            </a:pPr>
            <a:r>
              <a:rPr lang="nl-NL" sz="1500" b="1" dirty="0">
                <a:effectLst/>
                <a:latin typeface="Calibri" panose="020F0502020204030204" pitchFamily="34" charset="0"/>
                <a:ea typeface="Calibri" panose="020F0502020204030204" pitchFamily="34" charset="0"/>
                <a:cs typeface="Times New Roman" panose="02020603050405020304" pitchFamily="18" charset="0"/>
              </a:rPr>
              <a:t>Commitment op de noodzaak om de milieu impact van bouwmaterialen drastisch te reduceren;</a:t>
            </a:r>
          </a:p>
          <a:p>
            <a:pPr marL="342900" lvl="0" indent="-342900" algn="just">
              <a:lnSpc>
                <a:spcPct val="107000"/>
              </a:lnSpc>
              <a:buFont typeface="+mj-lt"/>
              <a:buAutoNum type="arabicPeriod"/>
            </a:pPr>
            <a:r>
              <a:rPr lang="nl-NL" sz="1500" b="1" dirty="0">
                <a:effectLst/>
                <a:latin typeface="Calibri" panose="020F0502020204030204" pitchFamily="34" charset="0"/>
                <a:ea typeface="Calibri" panose="020F0502020204030204" pitchFamily="34" charset="0"/>
                <a:cs typeface="Times New Roman" panose="02020603050405020304" pitchFamily="18" charset="0"/>
              </a:rPr>
              <a:t>Commitment om daarvoor gefaseerd de overstap te maken van traditionele bouwmaterialen naar biobased materialen</a:t>
            </a:r>
            <a:r>
              <a:rPr lang="nl-NL" sz="15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just">
              <a:lnSpc>
                <a:spcPct val="107000"/>
              </a:lnSpc>
              <a:buFont typeface="+mj-lt"/>
              <a:buAutoNum type="arabicPeriod"/>
            </a:pPr>
            <a:r>
              <a:rPr lang="nl-NL" sz="1500" b="1" dirty="0">
                <a:effectLst/>
                <a:latin typeface="Calibri" panose="020F0502020204030204" pitchFamily="34" charset="0"/>
                <a:ea typeface="Calibri" panose="020F0502020204030204" pitchFamily="34" charset="0"/>
                <a:cs typeface="Times New Roman" panose="02020603050405020304" pitchFamily="18" charset="0"/>
              </a:rPr>
              <a:t>Commitment om te starten met de stapsgewijze groei van inkoop van isolatiemateriaal voor dak en gevel op basis van </a:t>
            </a:r>
            <a:r>
              <a:rPr lang="nl-NL" sz="1500" b="1" dirty="0">
                <a:effectLst/>
                <a:latin typeface="Calibri" panose="020F0502020204030204" pitchFamily="34" charset="0"/>
                <a:ea typeface="Times New Roman" panose="02020603050405020304" pitchFamily="18" charset="0"/>
                <a:cs typeface="Times New Roman" panose="02020603050405020304" pitchFamily="18" charset="0"/>
              </a:rPr>
              <a:t>biobased vezels in de reeds geplande renovatie en nieuwbouw in de periode 2024-2025</a:t>
            </a: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1500" b="1" dirty="0">
                <a:effectLst/>
                <a:latin typeface="Calibri" panose="020F0502020204030204" pitchFamily="34" charset="0"/>
                <a:ea typeface="Times New Roman" panose="02020603050405020304" pitchFamily="18" charset="0"/>
                <a:cs typeface="Times New Roman" panose="02020603050405020304" pitchFamily="18" charset="0"/>
              </a:rPr>
              <a:t>De eerste twee jaar is, vanwege al gemaakte productieafspraken met bouwers, sprake van een intentieverklaring, maar voor na 2025 spreken de corporaties daadwerkelijk commitment uit. Derhalve</a:t>
            </a:r>
            <a:r>
              <a:rPr lang="nl-NL" sz="1500" b="1" dirty="0">
                <a:latin typeface="Calibri" panose="020F0502020204030204" pitchFamily="34" charset="0"/>
                <a:ea typeface="Times New Roman" panose="02020603050405020304" pitchFamily="18" charset="0"/>
                <a:cs typeface="Times New Roman" panose="02020603050405020304" pitchFamily="18" charset="0"/>
              </a:rPr>
              <a:t>:</a:t>
            </a:r>
            <a:endParaRPr lang="nl-NL" sz="15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2024: 	intentie 5% toepassing</a:t>
            </a:r>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2025: 	intentie 15% toepassing</a:t>
            </a:r>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2026: 	35% toepassing</a:t>
            </a:r>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2027: 	70% toepassing</a:t>
            </a:r>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2028: 	100% toepassing</a:t>
            </a:r>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nl-NL" sz="1500" b="1" dirty="0">
                <a:effectLst/>
                <a:latin typeface="Calibri" panose="020F0502020204030204" pitchFamily="34" charset="0"/>
                <a:ea typeface="Times New Roman" panose="02020603050405020304" pitchFamily="18" charset="0"/>
                <a:cs typeface="Times New Roman" panose="02020603050405020304" pitchFamily="18" charset="0"/>
              </a:rPr>
              <a:t>Commitment op de prijsontwikkeling</a:t>
            </a: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2024: 	maximaal 8% hoger dan traditionele (isolatie)materialen</a:t>
            </a:r>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2025: 	maximaal 6% hoger dan traditioneel (isolatie)materialen</a:t>
            </a:r>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2026: 	maximaal 4% hoger dan traditioneel (isolatie)materialen</a:t>
            </a:r>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2027: 	maximaal 2% hoger dan traditioneel (isolatie)materialen</a:t>
            </a:r>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Font typeface="+mj-lt"/>
              <a:buAutoNum type="alphaLcPeriod"/>
            </a:pPr>
            <a:r>
              <a:rPr lang="nl-NL" sz="1500" dirty="0">
                <a:effectLst/>
                <a:latin typeface="Calibri" panose="020F0502020204030204" pitchFamily="34" charset="0"/>
                <a:ea typeface="Times New Roman" panose="02020603050405020304" pitchFamily="18" charset="0"/>
                <a:cs typeface="Times New Roman" panose="02020603050405020304" pitchFamily="18" charset="0"/>
              </a:rPr>
              <a:t>2028: 	maximaal gelijk aan traditionele (isolatie)materialen</a:t>
            </a:r>
            <a:endParaRPr lang="nl-NL"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15893867-A248-7312-ABCA-D853FED33548}"/>
              </a:ext>
            </a:extLst>
          </p:cNvPr>
          <p:cNvSpPr txBox="1"/>
          <p:nvPr/>
        </p:nvSpPr>
        <p:spPr>
          <a:xfrm>
            <a:off x="847271" y="357891"/>
            <a:ext cx="5914863" cy="312265"/>
          </a:xfrm>
          <a:prstGeom prst="rect">
            <a:avLst/>
          </a:prstGeom>
          <a:noFill/>
        </p:spPr>
        <p:txBody>
          <a:bodyPr wrap="square" rtlCol="0">
            <a:spAutoFit/>
          </a:bodyPr>
          <a:lstStyle/>
          <a:p>
            <a:r>
              <a:rPr lang="nl-NL" sz="1429" dirty="0">
                <a:latin typeface="Roboto Condensed" pitchFamily="2" charset="0"/>
                <a:ea typeface="Roboto Condensed" pitchFamily="2" charset="0"/>
              </a:rPr>
              <a:t>Commitment verklaring corporaties</a:t>
            </a:r>
          </a:p>
        </p:txBody>
      </p:sp>
      <p:pic>
        <p:nvPicPr>
          <p:cNvPr id="6" name="Picture 2" descr="Avatar-1530x852">
            <a:extLst>
              <a:ext uri="{FF2B5EF4-FFF2-40B4-BE49-F238E27FC236}">
                <a16:creationId xmlns:a16="http://schemas.microsoft.com/office/drawing/2014/main" id="{E2F1A361-89D5-9408-F303-B6F79BF6E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86" y="143914"/>
            <a:ext cx="1287236" cy="71824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logo&#10;&#10;Automatisch gegenereerde beschrijving">
            <a:extLst>
              <a:ext uri="{FF2B5EF4-FFF2-40B4-BE49-F238E27FC236}">
                <a16:creationId xmlns:a16="http://schemas.microsoft.com/office/drawing/2014/main" id="{341840D9-51AC-3F74-5AD6-0046DF3263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3233" y="136439"/>
            <a:ext cx="1688344" cy="577936"/>
          </a:xfrm>
          <a:prstGeom prst="rect">
            <a:avLst/>
          </a:prstGeom>
        </p:spPr>
      </p:pic>
      <p:sp>
        <p:nvSpPr>
          <p:cNvPr id="4" name="Tekstvak 3">
            <a:extLst>
              <a:ext uri="{FF2B5EF4-FFF2-40B4-BE49-F238E27FC236}">
                <a16:creationId xmlns:a16="http://schemas.microsoft.com/office/drawing/2014/main" id="{3D5DB686-2D94-8FB6-ACBB-EF8A22863683}"/>
              </a:ext>
            </a:extLst>
          </p:cNvPr>
          <p:cNvSpPr txBox="1"/>
          <p:nvPr/>
        </p:nvSpPr>
        <p:spPr>
          <a:xfrm>
            <a:off x="5772289" y="6581001"/>
            <a:ext cx="647421" cy="276999"/>
          </a:xfrm>
          <a:prstGeom prst="rect">
            <a:avLst/>
          </a:prstGeom>
          <a:noFill/>
        </p:spPr>
        <p:txBody>
          <a:bodyPr wrap="none" rtlCol="0">
            <a:spAutoFit/>
          </a:bodyPr>
          <a:lstStyle/>
          <a:p>
            <a:r>
              <a:rPr lang="nl-NL" sz="1200" i="1" dirty="0"/>
              <a:t>3 van 3</a:t>
            </a:r>
          </a:p>
        </p:txBody>
      </p:sp>
    </p:spTree>
    <p:extLst>
      <p:ext uri="{BB962C8B-B14F-4D97-AF65-F5344CB8AC3E}">
        <p14:creationId xmlns:p14="http://schemas.microsoft.com/office/powerpoint/2010/main" val="1338469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08FDC-1DB5-467C-47CE-661A92742A7A}"/>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DCBA421E-0C3B-6B90-C1C3-79C408512590}"/>
              </a:ext>
            </a:extLst>
          </p:cNvPr>
          <p:cNvSpPr/>
          <p:nvPr/>
        </p:nvSpPr>
        <p:spPr>
          <a:xfrm>
            <a:off x="0" y="-5598"/>
            <a:ext cx="12192000" cy="6914065"/>
          </a:xfrm>
          <a:prstGeom prst="rect">
            <a:avLst/>
          </a:prstGeom>
          <a:solidFill>
            <a:srgbClr val="F7E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Tekstvak 57">
            <a:extLst>
              <a:ext uri="{FF2B5EF4-FFF2-40B4-BE49-F238E27FC236}">
                <a16:creationId xmlns:a16="http://schemas.microsoft.com/office/drawing/2014/main" id="{57F46DAF-D397-A16D-B64F-6D9D9538786B}"/>
              </a:ext>
            </a:extLst>
          </p:cNvPr>
          <p:cNvSpPr txBox="1"/>
          <p:nvPr/>
        </p:nvSpPr>
        <p:spPr>
          <a:xfrm>
            <a:off x="184482" y="389674"/>
            <a:ext cx="11430943" cy="4616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a:ln>
                  <a:noFill/>
                </a:ln>
                <a:solidFill>
                  <a:srgbClr val="0F6C65"/>
                </a:solidFill>
                <a:effectLst/>
                <a:uLnTx/>
                <a:uFillTx/>
                <a:latin typeface="Arial" panose="020B0604020202020204" pitchFamily="34" charset="0"/>
                <a:ea typeface="DengXian" panose="02010600030101010101" pitchFamily="2" charset="-122"/>
                <a:cs typeface="Arial" panose="020B0604020202020204" pitchFamily="34" charset="0"/>
              </a:rPr>
              <a:t>Collectieve Aanbesteding Corporaties</a:t>
            </a:r>
            <a:endParaRPr kumimoji="0" lang="nl-NL" sz="1600" i="0" u="none" strike="noStrike" kern="1200" cap="none" spc="0" normalizeH="0" baseline="0" noProof="0">
              <a:ln>
                <a:noFill/>
              </a:ln>
              <a:solidFill>
                <a:srgbClr val="0F6C65"/>
              </a:solidFill>
              <a:effectLst/>
              <a:uLnTx/>
              <a:uFillTx/>
              <a:latin typeface="Arial" panose="020B0604020202020204" pitchFamily="34" charset="0"/>
              <a:ea typeface="DengXian" panose="02010600030101010101" pitchFamily="2" charset="-122"/>
              <a:cs typeface="Arial" panose="020B0604020202020204" pitchFamily="34" charset="0"/>
            </a:endParaRPr>
          </a:p>
        </p:txBody>
      </p:sp>
      <p:pic>
        <p:nvPicPr>
          <p:cNvPr id="7" name="Afbeelding 6">
            <a:extLst>
              <a:ext uri="{FF2B5EF4-FFF2-40B4-BE49-F238E27FC236}">
                <a16:creationId xmlns:a16="http://schemas.microsoft.com/office/drawing/2014/main" id="{125A522F-375C-8630-C0F6-CC90245D208C}"/>
              </a:ext>
            </a:extLst>
          </p:cNvPr>
          <p:cNvPicPr/>
          <p:nvPr/>
        </p:nvPicPr>
        <p:blipFill>
          <a:blip r:embed="rId3"/>
          <a:stretch>
            <a:fillRect/>
          </a:stretch>
        </p:blipFill>
        <p:spPr>
          <a:xfrm>
            <a:off x="0" y="0"/>
            <a:ext cx="12192000" cy="254000"/>
          </a:xfrm>
          <a:prstGeom prst="rect">
            <a:avLst/>
          </a:prstGeom>
        </p:spPr>
      </p:pic>
      <p:sp>
        <p:nvSpPr>
          <p:cNvPr id="10" name="Tekstvak 9">
            <a:extLst>
              <a:ext uri="{FF2B5EF4-FFF2-40B4-BE49-F238E27FC236}">
                <a16:creationId xmlns:a16="http://schemas.microsoft.com/office/drawing/2014/main" id="{42698A01-FB57-F77C-63D9-33947B82293F}"/>
              </a:ext>
            </a:extLst>
          </p:cNvPr>
          <p:cNvSpPr txBox="1"/>
          <p:nvPr/>
        </p:nvSpPr>
        <p:spPr>
          <a:xfrm>
            <a:off x="3568884" y="851339"/>
            <a:ext cx="4322752" cy="4938596"/>
          </a:xfrm>
          <a:prstGeom prst="rect">
            <a:avLst/>
          </a:prstGeom>
          <a:noFill/>
        </p:spPr>
        <p:txBody>
          <a:bodyPr wrap="square" lIns="91440" tIns="45720" rIns="91440" bIns="45720" anchor="t">
            <a:spAutoFit/>
          </a:bodyPr>
          <a:lstStyle/>
          <a:p>
            <a:pPr>
              <a:lnSpc>
                <a:spcPct val="107000"/>
              </a:lnSpc>
              <a:spcAft>
                <a:spcPts val="800"/>
              </a:spcAft>
            </a:pPr>
            <a:r>
              <a:rPr lang="nl-NL" sz="1200" b="1" dirty="0">
                <a:latin typeface="Arial"/>
                <a:cs typeface="Arial"/>
              </a:rPr>
              <a:t>Collectieve corporaties aanbesteding IN Oost Brabant</a:t>
            </a:r>
            <a:endParaRPr lang="nl-NL" sz="1200" b="1" i="1" dirty="0">
              <a:latin typeface="Arial"/>
              <a:cs typeface="Arial"/>
            </a:endParaRPr>
          </a:p>
          <a:p>
            <a:pPr>
              <a:lnSpc>
                <a:spcPct val="107000"/>
              </a:lnSpc>
              <a:spcAft>
                <a:spcPts val="800"/>
              </a:spcAft>
            </a:pPr>
            <a:r>
              <a:rPr lang="nl-NL" sz="1200" dirty="0">
                <a:latin typeface="Arial"/>
                <a:cs typeface="Arial"/>
              </a:rPr>
              <a:t>In Zuidoost en </a:t>
            </a:r>
            <a:r>
              <a:rPr lang="nl-NL" sz="1200" dirty="0" err="1">
                <a:latin typeface="Arial"/>
                <a:cs typeface="Arial"/>
              </a:rPr>
              <a:t>Noord-oost</a:t>
            </a:r>
            <a:r>
              <a:rPr lang="nl-NL" sz="1200" dirty="0">
                <a:latin typeface="Arial"/>
                <a:cs typeface="Arial"/>
              </a:rPr>
              <a:t> Brabant hebben de regionale collectieve corporaties een aanbesteding uitgeschreven voor de grootschalige nieuwbouw van veel woningen. Dit geldt voor een periode van 4 jaar, van 2024 t/m 2027. 3 juli gunden de corporaties:</a:t>
            </a:r>
          </a:p>
          <a:p>
            <a:pPr marL="171450" indent="-171450">
              <a:lnSpc>
                <a:spcPct val="107000"/>
              </a:lnSpc>
              <a:spcAft>
                <a:spcPts val="800"/>
              </a:spcAft>
              <a:buFontTx/>
              <a:buChar char="-"/>
            </a:pPr>
            <a:r>
              <a:rPr lang="nl-NL" sz="1200" b="1" dirty="0">
                <a:latin typeface="Arial"/>
                <a:cs typeface="Arial"/>
              </a:rPr>
              <a:t>13 Zuidoostelijke corporaties </a:t>
            </a:r>
            <a:r>
              <a:rPr lang="nl-NL" sz="1200" dirty="0">
                <a:latin typeface="Arial"/>
                <a:cs typeface="Arial"/>
              </a:rPr>
              <a:t>gunden in totaal 2500 woningen aan twee Brabantse bedrijven. </a:t>
            </a:r>
            <a:r>
              <a:rPr lang="nl-NL" sz="1200" b="1" dirty="0" err="1">
                <a:latin typeface="Arial"/>
                <a:cs typeface="Arial"/>
              </a:rPr>
              <a:t>Hurks</a:t>
            </a:r>
            <a:r>
              <a:rPr lang="nl-NL" sz="1200" b="1" dirty="0">
                <a:latin typeface="Arial"/>
                <a:cs typeface="Arial"/>
              </a:rPr>
              <a:t> Bouwbedrijf </a:t>
            </a:r>
            <a:r>
              <a:rPr lang="nl-NL" sz="1200" dirty="0">
                <a:latin typeface="Arial"/>
                <a:cs typeface="Arial"/>
              </a:rPr>
              <a:t>bouwt </a:t>
            </a:r>
            <a:r>
              <a:rPr lang="nl-NL" sz="1200" b="1" dirty="0">
                <a:latin typeface="Arial"/>
                <a:cs typeface="Arial"/>
              </a:rPr>
              <a:t>750 grondgebonden woningen</a:t>
            </a:r>
            <a:r>
              <a:rPr lang="nl-NL" sz="1200" dirty="0">
                <a:latin typeface="Arial"/>
                <a:cs typeface="Arial"/>
              </a:rPr>
              <a:t>.   </a:t>
            </a:r>
            <a:r>
              <a:rPr lang="nl-NL" sz="1200" b="1" dirty="0">
                <a:latin typeface="Arial"/>
                <a:cs typeface="Arial"/>
              </a:rPr>
              <a:t>BAM Wonen Zuid </a:t>
            </a:r>
            <a:r>
              <a:rPr lang="nl-NL" sz="1200" dirty="0">
                <a:latin typeface="Arial"/>
                <a:cs typeface="Arial"/>
              </a:rPr>
              <a:t>bouwt</a:t>
            </a:r>
            <a:r>
              <a:rPr lang="nl-NL" sz="1200" b="1" dirty="0">
                <a:latin typeface="Arial"/>
                <a:cs typeface="Arial"/>
              </a:rPr>
              <a:t> 1750 gestapelde woningen.   </a:t>
            </a:r>
            <a:r>
              <a:rPr lang="nl-NL" sz="1200" dirty="0">
                <a:latin typeface="Arial"/>
                <a:cs typeface="Arial"/>
              </a:rPr>
              <a:t>Met beide bouwbedrijven maakte Building Balance een samenwerkingsovereenkomst voor de </a:t>
            </a:r>
            <a:r>
              <a:rPr lang="nl-NL" sz="1200" b="1" i="1" dirty="0">
                <a:latin typeface="Arial"/>
                <a:cs typeface="Arial"/>
              </a:rPr>
              <a:t>levering van vezels uit de regio Zuidoost Brabant.</a:t>
            </a:r>
          </a:p>
          <a:p>
            <a:pPr marL="171450" indent="-171450">
              <a:lnSpc>
                <a:spcPct val="107000"/>
              </a:lnSpc>
              <a:spcAft>
                <a:spcPts val="800"/>
              </a:spcAft>
              <a:buFontTx/>
              <a:buChar char="-"/>
            </a:pPr>
            <a:r>
              <a:rPr lang="nl-NL" sz="1200" b="1" dirty="0">
                <a:latin typeface="Arial"/>
                <a:cs typeface="Arial"/>
              </a:rPr>
              <a:t>10 Noord Oostelijke corporaties </a:t>
            </a:r>
            <a:r>
              <a:rPr lang="nl-NL" sz="1200" dirty="0">
                <a:latin typeface="Arial"/>
                <a:cs typeface="Arial"/>
              </a:rPr>
              <a:t>schreven een aanbesteding uit voor de nieuwbouw van 1000 woningen. </a:t>
            </a:r>
            <a:r>
              <a:rPr lang="nl-NL" sz="1200" b="1" dirty="0" err="1">
                <a:latin typeface="Arial"/>
                <a:cs typeface="Arial"/>
              </a:rPr>
              <a:t>Barli</a:t>
            </a:r>
            <a:r>
              <a:rPr lang="nl-NL" sz="1200" b="1" dirty="0">
                <a:latin typeface="Arial"/>
                <a:cs typeface="Arial"/>
              </a:rPr>
              <a:t> Modulebouw </a:t>
            </a:r>
            <a:r>
              <a:rPr lang="nl-NL" sz="1200" dirty="0">
                <a:latin typeface="Arial"/>
                <a:cs typeface="Arial"/>
              </a:rPr>
              <a:t>uit Uden bouwt deze woningen als module in de fabriek.</a:t>
            </a:r>
          </a:p>
          <a:p>
            <a:pPr>
              <a:lnSpc>
                <a:spcPct val="107000"/>
              </a:lnSpc>
              <a:spcAft>
                <a:spcPts val="800"/>
              </a:spcAft>
            </a:pPr>
            <a:r>
              <a:rPr lang="nl-NL" sz="1200" dirty="0">
                <a:latin typeface="Arial"/>
                <a:cs typeface="Arial"/>
              </a:rPr>
              <a:t>Met </a:t>
            </a:r>
            <a:r>
              <a:rPr lang="nl-NL" sz="1200" dirty="0" err="1">
                <a:latin typeface="Arial"/>
                <a:cs typeface="Arial"/>
              </a:rPr>
              <a:t>Barli</a:t>
            </a:r>
            <a:r>
              <a:rPr lang="nl-NL" sz="1200" dirty="0">
                <a:latin typeface="Arial"/>
                <a:cs typeface="Arial"/>
              </a:rPr>
              <a:t> worden afspraken gemaakt over de levering van regionale vezels in hun </a:t>
            </a:r>
            <a:r>
              <a:rPr lang="nl-NL" sz="1200" dirty="0" err="1">
                <a:latin typeface="Arial"/>
                <a:cs typeface="Arial"/>
              </a:rPr>
              <a:t>biobased</a:t>
            </a:r>
            <a:r>
              <a:rPr lang="nl-NL" sz="1200" dirty="0">
                <a:latin typeface="Arial"/>
                <a:cs typeface="Arial"/>
              </a:rPr>
              <a:t> Hout Skelet Bouw modules.</a:t>
            </a:r>
          </a:p>
          <a:p>
            <a:pPr>
              <a:lnSpc>
                <a:spcPct val="107000"/>
              </a:lnSpc>
              <a:spcAft>
                <a:spcPts val="800"/>
              </a:spcAft>
            </a:pPr>
            <a:r>
              <a:rPr lang="nl-NL" sz="1200" dirty="0">
                <a:latin typeface="Arial"/>
                <a:cs typeface="Arial"/>
              </a:rPr>
              <a:t>In Etten-Leur (wijk </a:t>
            </a:r>
            <a:r>
              <a:rPr lang="nl-NL" sz="1200" dirty="0" err="1">
                <a:latin typeface="Arial"/>
                <a:cs typeface="Arial"/>
              </a:rPr>
              <a:t>Haansberg</a:t>
            </a:r>
            <a:r>
              <a:rPr lang="nl-NL" sz="1200" dirty="0">
                <a:latin typeface="Arial"/>
                <a:cs typeface="Arial"/>
              </a:rPr>
              <a:t>) plaatste </a:t>
            </a:r>
            <a:r>
              <a:rPr lang="nl-NL" sz="1200" dirty="0" err="1">
                <a:latin typeface="Arial"/>
                <a:cs typeface="Arial"/>
              </a:rPr>
              <a:t>Barli</a:t>
            </a:r>
            <a:r>
              <a:rPr lang="nl-NL" sz="1200" dirty="0">
                <a:latin typeface="Arial"/>
                <a:cs typeface="Arial"/>
              </a:rPr>
              <a:t> recent 100 verplaatsbare permanente woningen. Ze zijn geplaatst met een tijdelijke vergunning.</a:t>
            </a:r>
          </a:p>
        </p:txBody>
      </p:sp>
      <p:pic>
        <p:nvPicPr>
          <p:cNvPr id="11" name="Afbeelding 10" descr="Afbeelding met tekst, boom, schermopname, huis&#10;&#10;Automatisch gegenereerde beschrijving">
            <a:extLst>
              <a:ext uri="{FF2B5EF4-FFF2-40B4-BE49-F238E27FC236}">
                <a16:creationId xmlns:a16="http://schemas.microsoft.com/office/drawing/2014/main" id="{3797E05F-7243-E940-9921-F41D4A631B3E}"/>
              </a:ext>
            </a:extLst>
          </p:cNvPr>
          <p:cNvPicPr>
            <a:picLocks noChangeAspect="1"/>
          </p:cNvPicPr>
          <p:nvPr/>
        </p:nvPicPr>
        <p:blipFill rotWithShape="1">
          <a:blip r:embed="rId4"/>
          <a:srcRect t="3549" b="5668"/>
          <a:stretch/>
        </p:blipFill>
        <p:spPr>
          <a:xfrm>
            <a:off x="141428" y="1962275"/>
            <a:ext cx="2961943" cy="4782731"/>
          </a:xfrm>
          <a:prstGeom prst="rect">
            <a:avLst/>
          </a:prstGeom>
        </p:spPr>
      </p:pic>
      <p:pic>
        <p:nvPicPr>
          <p:cNvPr id="13" name="Afbeelding 12" descr="Afbeelding met tekst, kleding, schermopname, person&#10;&#10;Automatisch gegenereerde beschrijving">
            <a:extLst>
              <a:ext uri="{FF2B5EF4-FFF2-40B4-BE49-F238E27FC236}">
                <a16:creationId xmlns:a16="http://schemas.microsoft.com/office/drawing/2014/main" id="{EE0835F1-9E75-5A0C-26C9-049E6A8E77E9}"/>
              </a:ext>
            </a:extLst>
          </p:cNvPr>
          <p:cNvPicPr>
            <a:picLocks noChangeAspect="1"/>
          </p:cNvPicPr>
          <p:nvPr/>
        </p:nvPicPr>
        <p:blipFill rotWithShape="1">
          <a:blip r:embed="rId5"/>
          <a:srcRect t="4018" b="5505"/>
          <a:stretch/>
        </p:blipFill>
        <p:spPr>
          <a:xfrm>
            <a:off x="8357151" y="863490"/>
            <a:ext cx="3654716" cy="5881515"/>
          </a:xfrm>
          <a:prstGeom prst="rect">
            <a:avLst/>
          </a:prstGeom>
        </p:spPr>
      </p:pic>
      <p:pic>
        <p:nvPicPr>
          <p:cNvPr id="14" name="Picture 2" descr="1000 WoonST-woningen zijn een feit! - woCom">
            <a:extLst>
              <a:ext uri="{FF2B5EF4-FFF2-40B4-BE49-F238E27FC236}">
                <a16:creationId xmlns:a16="http://schemas.microsoft.com/office/drawing/2014/main" id="{EBCB9DF0-00EA-4FF5-F1ED-EE3916ECAF7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26" t="24510" r="6356" b="28732"/>
          <a:stretch/>
        </p:blipFill>
        <p:spPr bwMode="auto">
          <a:xfrm>
            <a:off x="141427" y="863490"/>
            <a:ext cx="2961943" cy="109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43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91A57-1250-7361-63FA-045BDBBA901C}"/>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7BBF3342-288F-4F8D-2CEE-A89BBE2C111E}"/>
              </a:ext>
            </a:extLst>
          </p:cNvPr>
          <p:cNvSpPr/>
          <p:nvPr/>
        </p:nvSpPr>
        <p:spPr>
          <a:xfrm>
            <a:off x="0" y="-5097"/>
            <a:ext cx="12192000" cy="6914065"/>
          </a:xfrm>
          <a:prstGeom prst="rect">
            <a:avLst/>
          </a:prstGeom>
          <a:solidFill>
            <a:srgbClr val="F7E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all"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Afbeelding 8">
            <a:extLst>
              <a:ext uri="{FF2B5EF4-FFF2-40B4-BE49-F238E27FC236}">
                <a16:creationId xmlns:a16="http://schemas.microsoft.com/office/drawing/2014/main" id="{283554CD-2F59-821D-A2D9-6AEF577E4564}"/>
              </a:ext>
            </a:extLst>
          </p:cNvPr>
          <p:cNvPicPr>
            <a:picLocks noChangeAspect="1"/>
          </p:cNvPicPr>
          <p:nvPr/>
        </p:nvPicPr>
        <p:blipFill>
          <a:blip r:embed="rId3"/>
          <a:srcRect t="4764" b="1645"/>
          <a:stretch/>
        </p:blipFill>
        <p:spPr>
          <a:xfrm>
            <a:off x="2995791" y="987013"/>
            <a:ext cx="4183269" cy="5760189"/>
          </a:xfrm>
          <a:prstGeom prst="rect">
            <a:avLst/>
          </a:prstGeom>
          <a:effectLst>
            <a:outerShdw blurRad="50800" dist="38100" dir="2700000" algn="tl" rotWithShape="0">
              <a:prstClr val="black">
                <a:alpha val="40000"/>
              </a:prstClr>
            </a:outerShdw>
          </a:effectLst>
        </p:spPr>
      </p:pic>
      <p:pic>
        <p:nvPicPr>
          <p:cNvPr id="10" name="Afbeelding 9">
            <a:extLst>
              <a:ext uri="{FF2B5EF4-FFF2-40B4-BE49-F238E27FC236}">
                <a16:creationId xmlns:a16="http://schemas.microsoft.com/office/drawing/2014/main" id="{AC2CD95F-CACD-7004-CD50-18964F32BAF2}"/>
              </a:ext>
            </a:extLst>
          </p:cNvPr>
          <p:cNvPicPr>
            <a:picLocks noChangeAspect="1"/>
          </p:cNvPicPr>
          <p:nvPr/>
        </p:nvPicPr>
        <p:blipFill>
          <a:blip r:embed="rId4"/>
          <a:stretch>
            <a:fillRect/>
          </a:stretch>
        </p:blipFill>
        <p:spPr>
          <a:xfrm>
            <a:off x="7499572" y="987013"/>
            <a:ext cx="4180932" cy="2958770"/>
          </a:xfrm>
          <a:prstGeom prst="rect">
            <a:avLst/>
          </a:prstGeom>
          <a:effectLst>
            <a:outerShdw blurRad="50800" dist="38100" dir="2700000" algn="tl" rotWithShape="0">
              <a:prstClr val="black">
                <a:alpha val="40000"/>
              </a:prstClr>
            </a:outerShdw>
          </a:effectLst>
        </p:spPr>
      </p:pic>
      <p:pic>
        <p:nvPicPr>
          <p:cNvPr id="12" name="Afbeelding 11">
            <a:extLst>
              <a:ext uri="{FF2B5EF4-FFF2-40B4-BE49-F238E27FC236}">
                <a16:creationId xmlns:a16="http://schemas.microsoft.com/office/drawing/2014/main" id="{B361B680-9CD2-FCDD-A7CB-D97EC0D60600}"/>
              </a:ext>
            </a:extLst>
          </p:cNvPr>
          <p:cNvPicPr>
            <a:picLocks noChangeAspect="1"/>
          </p:cNvPicPr>
          <p:nvPr/>
        </p:nvPicPr>
        <p:blipFill>
          <a:blip r:embed="rId5"/>
          <a:srcRect l="15543"/>
          <a:stretch/>
        </p:blipFill>
        <p:spPr>
          <a:xfrm>
            <a:off x="7497235" y="3945783"/>
            <a:ext cx="2473708" cy="2820493"/>
          </a:xfrm>
          <a:prstGeom prst="rect">
            <a:avLst/>
          </a:prstGeom>
          <a:effectLst>
            <a:outerShdw blurRad="50800" dist="38100" dir="1200000" algn="t" rotWithShape="0">
              <a:prstClr val="black">
                <a:alpha val="40000"/>
              </a:prstClr>
            </a:outerShdw>
          </a:effectLst>
        </p:spPr>
      </p:pic>
      <p:pic>
        <p:nvPicPr>
          <p:cNvPr id="14" name="Afbeelding 13">
            <a:extLst>
              <a:ext uri="{FF2B5EF4-FFF2-40B4-BE49-F238E27FC236}">
                <a16:creationId xmlns:a16="http://schemas.microsoft.com/office/drawing/2014/main" id="{0BB32565-7038-1448-56CF-0F9CED589983}"/>
              </a:ext>
            </a:extLst>
          </p:cNvPr>
          <p:cNvPicPr>
            <a:picLocks noChangeAspect="1"/>
          </p:cNvPicPr>
          <p:nvPr/>
        </p:nvPicPr>
        <p:blipFill>
          <a:blip r:embed="rId6"/>
          <a:srcRect l="16641" r="15382"/>
          <a:stretch/>
        </p:blipFill>
        <p:spPr>
          <a:xfrm>
            <a:off x="9891442" y="3945783"/>
            <a:ext cx="1790011" cy="2820492"/>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6A280E78-736D-A006-4C6D-0E48084D12C4}"/>
              </a:ext>
            </a:extLst>
          </p:cNvPr>
          <p:cNvPicPr/>
          <p:nvPr/>
        </p:nvPicPr>
        <p:blipFill>
          <a:blip r:embed="rId7"/>
          <a:stretch>
            <a:fillRect/>
          </a:stretch>
        </p:blipFill>
        <p:spPr>
          <a:xfrm>
            <a:off x="0" y="0"/>
            <a:ext cx="12192000" cy="254000"/>
          </a:xfrm>
          <a:prstGeom prst="rect">
            <a:avLst/>
          </a:prstGeom>
        </p:spPr>
      </p:pic>
      <p:sp>
        <p:nvSpPr>
          <p:cNvPr id="5" name="Tekstvak 4">
            <a:extLst>
              <a:ext uri="{FF2B5EF4-FFF2-40B4-BE49-F238E27FC236}">
                <a16:creationId xmlns:a16="http://schemas.microsoft.com/office/drawing/2014/main" id="{76F30AC4-54EA-311F-8C74-54C533C7EBE6}"/>
              </a:ext>
            </a:extLst>
          </p:cNvPr>
          <p:cNvSpPr txBox="1"/>
          <p:nvPr/>
        </p:nvSpPr>
        <p:spPr>
          <a:xfrm>
            <a:off x="184482" y="389674"/>
            <a:ext cx="11430943" cy="4616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a:solidFill>
                  <a:srgbClr val="0F6C65"/>
                </a:solidFill>
                <a:latin typeface="Arial" panose="020B0604020202020204" pitchFamily="34" charset="0"/>
                <a:ea typeface="DengXian" panose="02010600030101010101" pitchFamily="2" charset="-122"/>
                <a:cs typeface="Arial" panose="020B0604020202020204" pitchFamily="34" charset="0"/>
              </a:rPr>
              <a:t>Ontwikkelen Vezel Innovatie Coalitie Noord-Brabant</a:t>
            </a:r>
          </a:p>
        </p:txBody>
      </p:sp>
      <p:sp>
        <p:nvSpPr>
          <p:cNvPr id="17" name="Tekstvak 16">
            <a:extLst>
              <a:ext uri="{FF2B5EF4-FFF2-40B4-BE49-F238E27FC236}">
                <a16:creationId xmlns:a16="http://schemas.microsoft.com/office/drawing/2014/main" id="{D0B95AF8-01C2-4271-AEA9-AD91D7A055CE}"/>
              </a:ext>
            </a:extLst>
          </p:cNvPr>
          <p:cNvSpPr txBox="1"/>
          <p:nvPr/>
        </p:nvSpPr>
        <p:spPr>
          <a:xfrm>
            <a:off x="176004" y="1006087"/>
            <a:ext cx="2709247" cy="5380319"/>
          </a:xfrm>
          <a:prstGeom prst="rect">
            <a:avLst/>
          </a:prstGeom>
          <a:noFill/>
        </p:spPr>
        <p:txBody>
          <a:bodyPr wrap="square" lIns="91440" tIns="45720" rIns="91440" bIns="45720" anchor="t">
            <a:spAutoFit/>
          </a:bodyPr>
          <a:lstStyle/>
          <a:p>
            <a:pPr>
              <a:lnSpc>
                <a:spcPct val="107000"/>
              </a:lnSpc>
              <a:spcAft>
                <a:spcPts val="800"/>
              </a:spcAft>
            </a:pPr>
            <a:r>
              <a:rPr lang="nl-NL" sz="1100" b="1" dirty="0">
                <a:latin typeface="Arial"/>
                <a:cs typeface="Arial"/>
              </a:rPr>
              <a:t>Innovatie Coalitie</a:t>
            </a:r>
            <a:endParaRPr lang="nl-NL" sz="1100" b="1" i="1" dirty="0">
              <a:latin typeface="Arial"/>
              <a:cs typeface="Arial"/>
            </a:endParaRPr>
          </a:p>
          <a:p>
            <a:pPr>
              <a:lnSpc>
                <a:spcPct val="107000"/>
              </a:lnSpc>
              <a:spcAft>
                <a:spcPts val="800"/>
              </a:spcAft>
            </a:pPr>
            <a:r>
              <a:rPr lang="nl-NL" sz="1100" dirty="0">
                <a:latin typeface="Arial"/>
                <a:cs typeface="Arial"/>
              </a:rPr>
              <a:t>Samenwerken zit in het DNA van de </a:t>
            </a:r>
            <a:r>
              <a:rPr lang="nl-NL" sz="1100">
                <a:latin typeface="Arial"/>
                <a:cs typeface="Arial"/>
              </a:rPr>
              <a:t>Brabander. We werken aan een </a:t>
            </a:r>
            <a:r>
              <a:rPr lang="nl-NL" sz="1100" dirty="0">
                <a:latin typeface="Arial"/>
                <a:cs typeface="Arial"/>
              </a:rPr>
              <a:t>Circulaire Economie en Grondstoffentransitie. De afgelopen decennia zijn er reeds vele initiatieven proeftuinen en pilots uitgevoerd.</a:t>
            </a:r>
          </a:p>
          <a:p>
            <a:pPr>
              <a:lnSpc>
                <a:spcPct val="107000"/>
              </a:lnSpc>
              <a:spcAft>
                <a:spcPts val="800"/>
              </a:spcAft>
            </a:pPr>
            <a:r>
              <a:rPr lang="nl-NL" sz="1100" dirty="0">
                <a:latin typeface="Arial"/>
                <a:cs typeface="Arial"/>
              </a:rPr>
              <a:t>Het is tijd voor opschaling naar een reële en volwaardige economie.</a:t>
            </a:r>
          </a:p>
          <a:p>
            <a:pPr>
              <a:lnSpc>
                <a:spcPct val="107000"/>
              </a:lnSpc>
              <a:spcAft>
                <a:spcPts val="800"/>
              </a:spcAft>
            </a:pPr>
            <a:r>
              <a:rPr lang="nl-NL" sz="1100" dirty="0">
                <a:latin typeface="Arial"/>
                <a:cs typeface="Arial"/>
              </a:rPr>
              <a:t>Met de ondertekening van de Commitment Verklaring </a:t>
            </a:r>
            <a:r>
              <a:rPr lang="nl-NL" sz="1100" dirty="0" err="1">
                <a:latin typeface="Arial"/>
                <a:cs typeface="Arial"/>
              </a:rPr>
              <a:t>Biobased</a:t>
            </a:r>
            <a:r>
              <a:rPr lang="nl-NL" sz="1100" dirty="0">
                <a:latin typeface="Arial"/>
                <a:cs typeface="Arial"/>
              </a:rPr>
              <a:t> Bouwen door nagenoeg alle Brabantse Corporaties weet de bouwsector waar ze aan toe is. Ook de Zeeuwse corporaties hebben zich inmiddels aangesloten. De Limburgers volgen binnenkort met een vergelijkbaar initiatief.</a:t>
            </a:r>
          </a:p>
          <a:p>
            <a:pPr>
              <a:lnSpc>
                <a:spcPct val="107000"/>
              </a:lnSpc>
              <a:spcAft>
                <a:spcPts val="800"/>
              </a:spcAft>
            </a:pPr>
            <a:r>
              <a:rPr lang="nl-NL" sz="1100" dirty="0">
                <a:latin typeface="Arial"/>
                <a:cs typeface="Arial"/>
              </a:rPr>
              <a:t>De Brabantse Bouwers zijn inmiddels druk met het ombouwen van hun fossiele bouwconcepten naar een </a:t>
            </a:r>
            <a:r>
              <a:rPr lang="nl-NL" sz="1100" dirty="0" err="1">
                <a:latin typeface="Arial"/>
                <a:cs typeface="Arial"/>
              </a:rPr>
              <a:t>Biobased</a:t>
            </a:r>
            <a:r>
              <a:rPr lang="nl-NL" sz="1100" dirty="0">
                <a:latin typeface="Arial"/>
                <a:cs typeface="Arial"/>
              </a:rPr>
              <a:t> variant. Twee Brabantse bouwers verkregen recent de opdracht voor in totaal 1750 </a:t>
            </a:r>
            <a:r>
              <a:rPr lang="nl-NL" sz="1100" dirty="0" err="1">
                <a:latin typeface="Arial"/>
                <a:cs typeface="Arial"/>
              </a:rPr>
              <a:t>Biobased</a:t>
            </a:r>
            <a:r>
              <a:rPr lang="nl-NL" sz="1100" dirty="0">
                <a:latin typeface="Arial"/>
                <a:cs typeface="Arial"/>
              </a:rPr>
              <a:t> nieuwbouwwoningen. Met beide bouwers zijn/worden afspraken gemaakt voor afname van Brabantse Vezels.</a:t>
            </a:r>
          </a:p>
        </p:txBody>
      </p:sp>
    </p:spTree>
    <p:extLst>
      <p:ext uri="{BB962C8B-B14F-4D97-AF65-F5344CB8AC3E}">
        <p14:creationId xmlns:p14="http://schemas.microsoft.com/office/powerpoint/2010/main" val="2009677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68B5AE-E0F3-5560-0F69-64B1C5A0A235}"/>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61A176A4-0540-2417-7756-3F2D152B2CB0}"/>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0DA67F27-87A0-63C3-5987-5721DEA10219}"/>
              </a:ext>
            </a:extLst>
          </p:cNvPr>
          <p:cNvPicPr>
            <a:picLocks noChangeAspect="1"/>
          </p:cNvPicPr>
          <p:nvPr/>
        </p:nvPicPr>
        <p:blipFill rotWithShape="1">
          <a:blip r:embed="rId3"/>
          <a:srcRect t="25563" b="-1"/>
          <a:stretch/>
        </p:blipFill>
        <p:spPr>
          <a:xfrm>
            <a:off x="0" y="0"/>
            <a:ext cx="12192000" cy="6899833"/>
          </a:xfrm>
          <a:prstGeom prst="rect">
            <a:avLst/>
          </a:prstGeom>
        </p:spPr>
      </p:pic>
    </p:spTree>
    <p:extLst>
      <p:ext uri="{BB962C8B-B14F-4D97-AF65-F5344CB8AC3E}">
        <p14:creationId xmlns:p14="http://schemas.microsoft.com/office/powerpoint/2010/main" val="4268928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F1D3-2F21-030B-646E-43134EAEA875}"/>
              </a:ext>
            </a:extLst>
          </p:cNvPr>
          <p:cNvSpPr>
            <a:spLocks noGrp="1"/>
          </p:cNvSpPr>
          <p:nvPr>
            <p:ph type="ctrTitle"/>
          </p:nvPr>
        </p:nvSpPr>
        <p:spPr/>
        <p:txBody>
          <a:bodyPr/>
          <a:lstStyle/>
          <a:p>
            <a:r>
              <a:rPr lang="en-US" dirty="0" err="1">
                <a:cs typeface="Arial"/>
              </a:rPr>
              <a:t>Vragen</a:t>
            </a:r>
            <a:r>
              <a:rPr lang="en-US" dirty="0">
                <a:cs typeface="Arial"/>
              </a:rPr>
              <a:t>? </a:t>
            </a:r>
            <a:endParaRPr lang="en-US" dirty="0"/>
          </a:p>
        </p:txBody>
      </p:sp>
      <p:sp>
        <p:nvSpPr>
          <p:cNvPr id="3" name="Content Placeholder 2">
            <a:extLst>
              <a:ext uri="{FF2B5EF4-FFF2-40B4-BE49-F238E27FC236}">
                <a16:creationId xmlns:a16="http://schemas.microsoft.com/office/drawing/2014/main" id="{1C1D5EC0-1AC2-53D6-0586-559488DC67D0}"/>
              </a:ext>
            </a:extLst>
          </p:cNvPr>
          <p:cNvSpPr>
            <a:spLocks noGrp="1"/>
          </p:cNvSpPr>
          <p:nvPr>
            <p:ph type="subTitle" idx="1"/>
          </p:nvPr>
        </p:nvSpPr>
        <p:spPr>
          <a:xfrm>
            <a:off x="1440000" y="4085094"/>
            <a:ext cx="10122568" cy="711200"/>
          </a:xfrm>
        </p:spPr>
        <p:txBody>
          <a:bodyPr vert="horz" lIns="0" tIns="0" rIns="0" bIns="0" rtlCol="0" anchor="t">
            <a:normAutofit/>
          </a:bodyPr>
          <a:lstStyle/>
          <a:p>
            <a:r>
              <a:rPr lang="en-US" dirty="0" err="1">
                <a:cs typeface="Arial"/>
              </a:rPr>
              <a:t>Bedankt</a:t>
            </a:r>
            <a:r>
              <a:rPr lang="en-US" dirty="0">
                <a:cs typeface="Arial"/>
              </a:rPr>
              <a:t> </a:t>
            </a:r>
            <a:r>
              <a:rPr lang="en-US" dirty="0" err="1">
                <a:cs typeface="Arial"/>
              </a:rPr>
              <a:t>voor</a:t>
            </a:r>
            <a:r>
              <a:rPr lang="en-US" dirty="0">
                <a:cs typeface="Arial"/>
              </a:rPr>
              <a:t> </a:t>
            </a:r>
            <a:r>
              <a:rPr lang="en-US" dirty="0" err="1">
                <a:cs typeface="Arial"/>
              </a:rPr>
              <a:t>jullie</a:t>
            </a:r>
            <a:r>
              <a:rPr lang="en-US" dirty="0">
                <a:cs typeface="Arial"/>
              </a:rPr>
              <a:t> </a:t>
            </a:r>
            <a:r>
              <a:rPr lang="en-US" dirty="0" err="1">
                <a:cs typeface="Arial"/>
              </a:rPr>
              <a:t>aandacht</a:t>
            </a:r>
            <a:r>
              <a:rPr lang="en-US" dirty="0">
                <a:cs typeface="Arial"/>
              </a:rPr>
              <a:t>!</a:t>
            </a:r>
            <a:br>
              <a:rPr lang="en-US" dirty="0">
                <a:cs typeface="Arial"/>
              </a:rPr>
            </a:br>
            <a:endParaRPr lang="en-US" dirty="0" err="1"/>
          </a:p>
        </p:txBody>
      </p:sp>
    </p:spTree>
    <p:extLst>
      <p:ext uri="{BB962C8B-B14F-4D97-AF65-F5344CB8AC3E}">
        <p14:creationId xmlns:p14="http://schemas.microsoft.com/office/powerpoint/2010/main" val="374410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en-GB" dirty="0"/>
              <a:t>agenda</a:t>
            </a:r>
          </a:p>
        </p:txBody>
      </p:sp>
      <p:sp>
        <p:nvSpPr>
          <p:cNvPr id="8" name="Tijdelijke aanduiding voor inhoud 7"/>
          <p:cNvSpPr>
            <a:spLocks noGrp="1"/>
          </p:cNvSpPr>
          <p:nvPr>
            <p:ph idx="1"/>
          </p:nvPr>
        </p:nvSpPr>
        <p:spPr/>
        <p:txBody>
          <a:bodyPr vert="horz" lIns="0" tIns="0" rIns="0" bIns="0" rtlCol="0" anchor="t">
            <a:normAutofit/>
          </a:bodyPr>
          <a:lstStyle/>
          <a:p>
            <a:pPr indent="0">
              <a:lnSpc>
                <a:spcPct val="90000"/>
              </a:lnSpc>
              <a:buNone/>
            </a:pPr>
            <a:endParaRPr lang="en-US" sz="2600" dirty="0">
              <a:latin typeface="Aptos"/>
              <a:cs typeface="Arial"/>
            </a:endParaRPr>
          </a:p>
          <a:p>
            <a:pPr indent="-359410">
              <a:lnSpc>
                <a:spcPct val="90000"/>
              </a:lnSpc>
              <a:buFont typeface="+mj-lt"/>
              <a:buChar char="•"/>
            </a:pPr>
            <a:r>
              <a:rPr lang="en-US" sz="2600" dirty="0">
                <a:latin typeface="Aptos"/>
                <a:cs typeface="Arial"/>
              </a:rPr>
              <a:t>Wat is biobased </a:t>
            </a:r>
            <a:r>
              <a:rPr lang="en-US" sz="2600" dirty="0" err="1">
                <a:latin typeface="Aptos"/>
                <a:cs typeface="Arial"/>
              </a:rPr>
              <a:t>bouwen</a:t>
            </a:r>
            <a:r>
              <a:rPr lang="en-US" sz="2600" dirty="0">
                <a:latin typeface="Aptos"/>
                <a:cs typeface="Arial"/>
              </a:rPr>
              <a:t>? </a:t>
            </a:r>
          </a:p>
          <a:p>
            <a:pPr indent="-359410">
              <a:lnSpc>
                <a:spcPct val="90000"/>
              </a:lnSpc>
              <a:buFont typeface="+mj-lt"/>
              <a:buChar char="•"/>
            </a:pPr>
            <a:r>
              <a:rPr lang="en-US" sz="2600" dirty="0" err="1">
                <a:latin typeface="Aptos"/>
                <a:cs typeface="Arial"/>
              </a:rPr>
              <a:t>Waarom</a:t>
            </a:r>
            <a:r>
              <a:rPr lang="en-US" sz="2600" dirty="0">
                <a:latin typeface="Aptos"/>
                <a:cs typeface="Arial"/>
              </a:rPr>
              <a:t> biobased </a:t>
            </a:r>
            <a:r>
              <a:rPr lang="en-US" sz="2600" dirty="0" err="1">
                <a:latin typeface="Aptos"/>
                <a:cs typeface="Arial"/>
              </a:rPr>
              <a:t>bouwen</a:t>
            </a:r>
            <a:r>
              <a:rPr lang="en-US" sz="2600" dirty="0">
                <a:latin typeface="Aptos"/>
                <a:cs typeface="Arial"/>
              </a:rPr>
              <a:t>? </a:t>
            </a:r>
            <a:endParaRPr lang="en-US" dirty="0">
              <a:latin typeface="Arial"/>
              <a:cs typeface="Arial"/>
            </a:endParaRPr>
          </a:p>
          <a:p>
            <a:pPr indent="-359410">
              <a:lnSpc>
                <a:spcPct val="90000"/>
              </a:lnSpc>
              <a:buFont typeface="+mj-lt"/>
              <a:buChar char="•"/>
            </a:pPr>
            <a:r>
              <a:rPr lang="en-US" sz="2600" dirty="0">
                <a:latin typeface="Aptos"/>
                <a:cs typeface="Arial"/>
              </a:rPr>
              <a:t>Nationale </a:t>
            </a:r>
            <a:r>
              <a:rPr lang="en-US" sz="2600" dirty="0" err="1">
                <a:latin typeface="Aptos"/>
                <a:cs typeface="Arial"/>
              </a:rPr>
              <a:t>Aanpak</a:t>
            </a:r>
            <a:r>
              <a:rPr lang="en-US" sz="2600" dirty="0">
                <a:latin typeface="Aptos"/>
                <a:cs typeface="Arial"/>
              </a:rPr>
              <a:t> Biobased Bouwen </a:t>
            </a:r>
            <a:endParaRPr lang="en-US"/>
          </a:p>
          <a:p>
            <a:pPr indent="-359410">
              <a:lnSpc>
                <a:spcPct val="90000"/>
              </a:lnSpc>
              <a:buFont typeface="+mj-lt"/>
              <a:buChar char="•"/>
            </a:pPr>
            <a:r>
              <a:rPr lang="en-US" sz="2600" dirty="0" err="1">
                <a:latin typeface="Aptos"/>
                <a:cs typeface="Arial"/>
              </a:rPr>
              <a:t>Vezelketens</a:t>
            </a:r>
            <a:r>
              <a:rPr lang="en-US" sz="2600" dirty="0">
                <a:latin typeface="Aptos"/>
                <a:cs typeface="Arial"/>
              </a:rPr>
              <a:t> van Land tot </a:t>
            </a:r>
            <a:r>
              <a:rPr lang="en-US" sz="2600" dirty="0" err="1">
                <a:latin typeface="Aptos"/>
                <a:cs typeface="Arial"/>
              </a:rPr>
              <a:t>Pand</a:t>
            </a:r>
            <a:endParaRPr lang="en-US" sz="2600" dirty="0">
              <a:latin typeface="Aptos"/>
              <a:cs typeface="Arial"/>
            </a:endParaRPr>
          </a:p>
          <a:p>
            <a:pPr indent="-359410">
              <a:lnSpc>
                <a:spcPct val="90000"/>
              </a:lnSpc>
              <a:buFont typeface="+mj-lt"/>
              <a:buChar char="•"/>
            </a:pPr>
            <a:r>
              <a:rPr lang="en-US" sz="2600" dirty="0">
                <a:latin typeface="Aptos"/>
                <a:cs typeface="Arial"/>
              </a:rPr>
              <a:t>Wat is de </a:t>
            </a:r>
            <a:r>
              <a:rPr lang="en-US" sz="2600" err="1">
                <a:latin typeface="Aptos"/>
                <a:cs typeface="Arial"/>
              </a:rPr>
              <a:t>visie</a:t>
            </a:r>
            <a:r>
              <a:rPr lang="en-US" sz="2600" dirty="0">
                <a:latin typeface="Aptos"/>
                <a:cs typeface="Arial"/>
              </a:rPr>
              <a:t> van 'de </a:t>
            </a:r>
            <a:r>
              <a:rPr lang="en-US" sz="2600" err="1">
                <a:latin typeface="Aptos"/>
                <a:cs typeface="Arial"/>
              </a:rPr>
              <a:t>overheid</a:t>
            </a:r>
            <a:r>
              <a:rPr lang="en-US" sz="2600" dirty="0">
                <a:latin typeface="Aptos"/>
                <a:cs typeface="Arial"/>
              </a:rPr>
              <a:t>' </a:t>
            </a:r>
            <a:r>
              <a:rPr lang="en-US" sz="2600" err="1">
                <a:latin typeface="Aptos"/>
                <a:cs typeface="Arial"/>
              </a:rPr>
              <a:t>en</a:t>
            </a:r>
            <a:r>
              <a:rPr lang="en-US" sz="2600" dirty="0">
                <a:latin typeface="Aptos"/>
                <a:cs typeface="Arial"/>
              </a:rPr>
              <a:t> </a:t>
            </a:r>
            <a:r>
              <a:rPr lang="en-US" sz="2600" err="1">
                <a:latin typeface="Aptos"/>
                <a:cs typeface="Arial"/>
              </a:rPr>
              <a:t>andere</a:t>
            </a:r>
            <a:r>
              <a:rPr lang="en-US" sz="2600" dirty="0">
                <a:latin typeface="Aptos"/>
                <a:cs typeface="Arial"/>
              </a:rPr>
              <a:t> stakeholders </a:t>
            </a:r>
          </a:p>
          <a:p>
            <a:pPr indent="-359410">
              <a:lnSpc>
                <a:spcPct val="90000"/>
              </a:lnSpc>
              <a:buFont typeface="+mj-lt"/>
              <a:buChar char="•"/>
            </a:pPr>
            <a:r>
              <a:rPr lang="en-US" sz="2600" dirty="0">
                <a:latin typeface="Aptos"/>
                <a:cs typeface="Arial"/>
              </a:rPr>
              <a:t>What's in it for me? </a:t>
            </a:r>
            <a:endParaRPr lang="en-US" dirty="0"/>
          </a:p>
        </p:txBody>
      </p:sp>
      <p:sp>
        <p:nvSpPr>
          <p:cNvPr id="6" name="Tijdelijke aanduiding voor dianummer 5"/>
          <p:cNvSpPr>
            <a:spLocks noGrp="1"/>
          </p:cNvSpPr>
          <p:nvPr>
            <p:ph type="sldNum" sz="quarter" idx="12"/>
          </p:nvPr>
        </p:nvSpPr>
        <p:spPr/>
        <p:txBody>
          <a:bodyPr/>
          <a:lstStyle/>
          <a:p>
            <a:r>
              <a:rPr lang="en-GB" b="0" dirty="0" err="1"/>
              <a:t>Dia</a:t>
            </a:r>
            <a:r>
              <a:rPr lang="en-GB" b="0" dirty="0"/>
              <a:t> </a:t>
            </a:r>
            <a:fld id="{1A8A08A4-CBE0-489B-B8AB-06A7E0691891}" type="slidenum">
              <a:rPr lang="en-GB" smtClean="0"/>
              <a:pPr/>
              <a:t>2</a:t>
            </a:fld>
            <a:endParaRPr lang="en-GB" dirty="0"/>
          </a:p>
        </p:txBody>
      </p:sp>
    </p:spTree>
    <p:extLst>
      <p:ext uri="{BB962C8B-B14F-4D97-AF65-F5344CB8AC3E}">
        <p14:creationId xmlns:p14="http://schemas.microsoft.com/office/powerpoint/2010/main" val="2358640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D80C6E-0F1A-FC04-1576-B0967F3CC697}"/>
              </a:ext>
            </a:extLst>
          </p:cNvPr>
          <p:cNvSpPr>
            <a:spLocks noGrp="1"/>
          </p:cNvSpPr>
          <p:nvPr>
            <p:ph type="sldNum" sz="quarter" idx="12"/>
          </p:nvPr>
        </p:nvSpPr>
        <p:spPr>
          <a:xfrm>
            <a:off x="359999" y="6480000"/>
            <a:ext cx="720000" cy="152400"/>
          </a:xfrm>
        </p:spPr>
        <p:txBody>
          <a:bodyPr anchor="ctr">
            <a:normAutofit/>
          </a:bodyPr>
          <a:lstStyle/>
          <a:p>
            <a:pPr>
              <a:spcAft>
                <a:spcPts val="600"/>
              </a:spcAft>
            </a:pPr>
            <a:r>
              <a:rPr lang="nl-NL" b="0" dirty="0"/>
              <a:t>Dia </a:t>
            </a:r>
            <a:fld id="{1A8A08A4-CBE0-489B-B8AB-06A7E0691891}" type="slidenum">
              <a:rPr lang="nl-NL" smtClean="0"/>
              <a:pPr>
                <a:spcAft>
                  <a:spcPts val="600"/>
                </a:spcAft>
              </a:pPr>
              <a:t>3</a:t>
            </a:fld>
            <a:endParaRPr lang="nl-NL"/>
          </a:p>
        </p:txBody>
      </p:sp>
      <p:sp>
        <p:nvSpPr>
          <p:cNvPr id="13" name="Content Placeholder 2">
            <a:extLst>
              <a:ext uri="{FF2B5EF4-FFF2-40B4-BE49-F238E27FC236}">
                <a16:creationId xmlns:a16="http://schemas.microsoft.com/office/drawing/2014/main" id="{1228A434-025E-F26A-0DA0-A2043BAEFEE8}"/>
              </a:ext>
            </a:extLst>
          </p:cNvPr>
          <p:cNvSpPr>
            <a:spLocks noGrp="1"/>
          </p:cNvSpPr>
          <p:nvPr>
            <p:ph idx="13"/>
          </p:nvPr>
        </p:nvSpPr>
        <p:spPr>
          <a:xfrm>
            <a:off x="6454799" y="4184541"/>
            <a:ext cx="5400000" cy="1666991"/>
          </a:xfrm>
        </p:spPr>
        <p:txBody>
          <a:bodyPr vert="horz" lIns="0" tIns="0" rIns="0" bIns="0" rtlCol="0" anchor="t">
            <a:normAutofit/>
          </a:bodyPr>
          <a:lstStyle/>
          <a:p>
            <a:pPr indent="0">
              <a:buNone/>
            </a:pPr>
            <a:r>
              <a:rPr lang="en-US" b="1" i="1" dirty="0">
                <a:cs typeface="Arial"/>
              </a:rPr>
              <a:t>Biobased </a:t>
            </a:r>
            <a:r>
              <a:rPr lang="en-US" b="1" i="1" err="1">
                <a:cs typeface="Arial"/>
              </a:rPr>
              <a:t>bouwen</a:t>
            </a:r>
            <a:r>
              <a:rPr lang="en-US" b="1" i="1" dirty="0">
                <a:cs typeface="Arial"/>
              </a:rPr>
              <a:t> </a:t>
            </a:r>
            <a:r>
              <a:rPr lang="en-US" b="1" i="1" err="1">
                <a:cs typeface="Arial"/>
              </a:rPr>
              <a:t>biedt</a:t>
            </a:r>
            <a:r>
              <a:rPr lang="en-US" b="1" i="1" dirty="0">
                <a:cs typeface="Arial"/>
              </a:rPr>
              <a:t> </a:t>
            </a:r>
            <a:r>
              <a:rPr lang="en-US" b="1" i="1" err="1">
                <a:cs typeface="Arial"/>
              </a:rPr>
              <a:t>dus</a:t>
            </a:r>
            <a:r>
              <a:rPr lang="en-US" b="1" i="1" dirty="0">
                <a:cs typeface="Arial"/>
              </a:rPr>
              <a:t> </a:t>
            </a:r>
            <a:r>
              <a:rPr lang="en-US" b="1" i="1" err="1">
                <a:cs typeface="Arial"/>
              </a:rPr>
              <a:t>een</a:t>
            </a:r>
            <a:r>
              <a:rPr lang="en-US" b="1" i="1" dirty="0">
                <a:cs typeface="Arial"/>
              </a:rPr>
              <a:t> </a:t>
            </a:r>
            <a:r>
              <a:rPr lang="en-US" b="1" i="1" err="1">
                <a:cs typeface="Arial"/>
              </a:rPr>
              <a:t>milieuvriendelijke</a:t>
            </a:r>
            <a:r>
              <a:rPr lang="en-US" b="1" i="1" dirty="0">
                <a:cs typeface="Arial"/>
              </a:rPr>
              <a:t> </a:t>
            </a:r>
            <a:r>
              <a:rPr lang="en-US" b="1" i="1" err="1">
                <a:cs typeface="Arial"/>
              </a:rPr>
              <a:t>en</a:t>
            </a:r>
            <a:r>
              <a:rPr lang="en-US" b="1" i="1" dirty="0">
                <a:cs typeface="Arial"/>
              </a:rPr>
              <a:t> </a:t>
            </a:r>
            <a:r>
              <a:rPr lang="en-US" b="1" i="1" err="1">
                <a:cs typeface="Arial"/>
              </a:rPr>
              <a:t>gezonde</a:t>
            </a:r>
            <a:r>
              <a:rPr lang="en-US" b="1" i="1" dirty="0">
                <a:cs typeface="Arial"/>
              </a:rPr>
              <a:t> </a:t>
            </a:r>
            <a:r>
              <a:rPr lang="en-US" b="1" i="1" err="1">
                <a:cs typeface="Arial"/>
              </a:rPr>
              <a:t>manier</a:t>
            </a:r>
            <a:r>
              <a:rPr lang="en-US" b="1" i="1" dirty="0">
                <a:cs typeface="Arial"/>
              </a:rPr>
              <a:t> van </a:t>
            </a:r>
            <a:r>
              <a:rPr lang="en-US" b="1" i="1" err="1">
                <a:cs typeface="Arial"/>
              </a:rPr>
              <a:t>bouwen</a:t>
            </a:r>
            <a:r>
              <a:rPr lang="en-US" b="1" i="1" dirty="0">
                <a:cs typeface="Arial"/>
              </a:rPr>
              <a:t>, met </a:t>
            </a:r>
            <a:r>
              <a:rPr lang="en-US" b="1" i="1" err="1">
                <a:cs typeface="Arial"/>
              </a:rPr>
              <a:t>materialen</a:t>
            </a:r>
            <a:r>
              <a:rPr lang="en-US" b="1" i="1" dirty="0">
                <a:cs typeface="Arial"/>
              </a:rPr>
              <a:t> die </a:t>
            </a:r>
            <a:r>
              <a:rPr lang="en-US" b="1" i="1" err="1">
                <a:cs typeface="Arial"/>
              </a:rPr>
              <a:t>bijdragen</a:t>
            </a:r>
            <a:r>
              <a:rPr lang="en-US" b="1" i="1" dirty="0">
                <a:cs typeface="Arial"/>
              </a:rPr>
              <a:t> </a:t>
            </a:r>
            <a:r>
              <a:rPr lang="en-US" b="1" i="1" err="1">
                <a:cs typeface="Arial"/>
              </a:rPr>
              <a:t>aan</a:t>
            </a:r>
            <a:r>
              <a:rPr lang="en-US" b="1" i="1" dirty="0">
                <a:cs typeface="Arial"/>
              </a:rPr>
              <a:t> </a:t>
            </a:r>
            <a:r>
              <a:rPr lang="en-US" b="1" i="1" err="1">
                <a:cs typeface="Arial"/>
              </a:rPr>
              <a:t>een</a:t>
            </a:r>
            <a:r>
              <a:rPr lang="en-US" b="1" i="1" dirty="0">
                <a:cs typeface="Arial"/>
              </a:rPr>
              <a:t> </a:t>
            </a:r>
            <a:r>
              <a:rPr lang="en-US" b="1" i="1" err="1">
                <a:cs typeface="Arial"/>
              </a:rPr>
              <a:t>duurzamere</a:t>
            </a:r>
            <a:r>
              <a:rPr lang="en-US" b="1" i="1" dirty="0">
                <a:cs typeface="Arial"/>
              </a:rPr>
              <a:t> </a:t>
            </a:r>
            <a:r>
              <a:rPr lang="en-US" b="1" i="1" err="1">
                <a:cs typeface="Arial"/>
              </a:rPr>
              <a:t>toekomst</a:t>
            </a:r>
            <a:r>
              <a:rPr lang="en-US" b="1" i="1" dirty="0">
                <a:cs typeface="Arial"/>
              </a:rPr>
              <a:t>.</a:t>
            </a:r>
            <a:endParaRPr lang="en-US" b="1" i="1" dirty="0"/>
          </a:p>
        </p:txBody>
      </p:sp>
      <p:sp>
        <p:nvSpPr>
          <p:cNvPr id="15" name="Title 3">
            <a:extLst>
              <a:ext uri="{FF2B5EF4-FFF2-40B4-BE49-F238E27FC236}">
                <a16:creationId xmlns:a16="http://schemas.microsoft.com/office/drawing/2014/main" id="{3D6981CE-ABF7-93B8-649B-462C92A64F08}"/>
              </a:ext>
            </a:extLst>
          </p:cNvPr>
          <p:cNvSpPr>
            <a:spLocks noGrp="1"/>
          </p:cNvSpPr>
          <p:nvPr>
            <p:ph type="title"/>
          </p:nvPr>
        </p:nvSpPr>
        <p:spPr>
          <a:xfrm>
            <a:off x="360000" y="255224"/>
            <a:ext cx="5399999" cy="1295400"/>
          </a:xfrm>
        </p:spPr>
        <p:txBody>
          <a:bodyPr/>
          <a:lstStyle/>
          <a:p>
            <a:r>
              <a:rPr lang="en-US" dirty="0">
                <a:cs typeface="Arial"/>
              </a:rPr>
              <a:t>Wat is biobased </a:t>
            </a:r>
            <a:r>
              <a:rPr lang="en-US" dirty="0" err="1">
                <a:cs typeface="Arial"/>
              </a:rPr>
              <a:t>bouwen</a:t>
            </a:r>
            <a:r>
              <a:rPr lang="en-US" dirty="0">
                <a:cs typeface="Arial"/>
              </a:rPr>
              <a:t>?</a:t>
            </a:r>
            <a:endParaRPr lang="en-US" dirty="0" err="1"/>
          </a:p>
        </p:txBody>
      </p:sp>
      <p:sp>
        <p:nvSpPr>
          <p:cNvPr id="17" name="Content Placeholder 4">
            <a:extLst>
              <a:ext uri="{FF2B5EF4-FFF2-40B4-BE49-F238E27FC236}">
                <a16:creationId xmlns:a16="http://schemas.microsoft.com/office/drawing/2014/main" id="{348774B6-A956-B81A-7831-AB6FEFD0D9E6}"/>
              </a:ext>
            </a:extLst>
          </p:cNvPr>
          <p:cNvSpPr>
            <a:spLocks noGrp="1"/>
          </p:cNvSpPr>
          <p:nvPr>
            <p:ph idx="1"/>
          </p:nvPr>
        </p:nvSpPr>
        <p:spPr>
          <a:xfrm>
            <a:off x="359999" y="1544944"/>
            <a:ext cx="5558150" cy="4477584"/>
          </a:xfrm>
        </p:spPr>
        <p:txBody>
          <a:bodyPr vert="horz" lIns="0" tIns="0" rIns="0" bIns="0" rtlCol="0" anchor="t">
            <a:noAutofit/>
          </a:bodyPr>
          <a:lstStyle/>
          <a:p>
            <a:pPr indent="0">
              <a:buNone/>
            </a:pPr>
            <a:r>
              <a:rPr lang="en-US" sz="1400" b="1" dirty="0">
                <a:cs typeface="Arial"/>
              </a:rPr>
              <a:t>Biobased </a:t>
            </a:r>
            <a:r>
              <a:rPr lang="en-US" sz="1400" b="1" dirty="0" err="1">
                <a:cs typeface="Arial"/>
              </a:rPr>
              <a:t>bouwen</a:t>
            </a:r>
            <a:r>
              <a:rPr lang="en-US" sz="1400" b="1" dirty="0">
                <a:cs typeface="Arial"/>
              </a:rPr>
              <a:t> is </a:t>
            </a:r>
            <a:r>
              <a:rPr lang="en-US" sz="1400" b="1" dirty="0" err="1">
                <a:cs typeface="Arial"/>
              </a:rPr>
              <a:t>een</a:t>
            </a:r>
            <a:r>
              <a:rPr lang="en-US" sz="1400" b="1" dirty="0">
                <a:cs typeface="Arial"/>
              </a:rPr>
              <a:t> </a:t>
            </a:r>
            <a:r>
              <a:rPr lang="en-US" sz="1400" b="1" dirty="0" err="1">
                <a:cs typeface="Arial"/>
              </a:rPr>
              <a:t>duurzame</a:t>
            </a:r>
            <a:r>
              <a:rPr lang="en-US" sz="1400" b="1" dirty="0">
                <a:cs typeface="Arial"/>
              </a:rPr>
              <a:t> </a:t>
            </a:r>
            <a:r>
              <a:rPr lang="en-US" sz="1400" b="1" dirty="0" err="1">
                <a:cs typeface="Arial"/>
              </a:rPr>
              <a:t>bouwmethode</a:t>
            </a:r>
            <a:r>
              <a:rPr lang="en-US" sz="1400" b="1" dirty="0">
                <a:cs typeface="Arial"/>
              </a:rPr>
              <a:t> </a:t>
            </a:r>
            <a:r>
              <a:rPr lang="en-US" sz="1400" b="1" dirty="0" err="1">
                <a:cs typeface="Arial"/>
              </a:rPr>
              <a:t>waarbij</a:t>
            </a:r>
            <a:r>
              <a:rPr lang="en-US" sz="1400" b="1" dirty="0">
                <a:cs typeface="Arial"/>
              </a:rPr>
              <a:t> </a:t>
            </a:r>
            <a:r>
              <a:rPr lang="en-US" sz="1400" b="1" dirty="0" err="1">
                <a:cs typeface="Arial"/>
              </a:rPr>
              <a:t>gebruik</a:t>
            </a:r>
            <a:r>
              <a:rPr lang="en-US" sz="1400" b="1" dirty="0">
                <a:cs typeface="Arial"/>
              </a:rPr>
              <a:t> </a:t>
            </a:r>
            <a:r>
              <a:rPr lang="en-US" sz="1400" b="1" dirty="0" err="1">
                <a:cs typeface="Arial"/>
              </a:rPr>
              <a:t>wordt</a:t>
            </a:r>
            <a:r>
              <a:rPr lang="en-US" sz="1400" b="1" dirty="0">
                <a:cs typeface="Arial"/>
              </a:rPr>
              <a:t> </a:t>
            </a:r>
            <a:r>
              <a:rPr lang="en-US" sz="1400" b="1" dirty="0" err="1">
                <a:cs typeface="Arial"/>
              </a:rPr>
              <a:t>gemaakt</a:t>
            </a:r>
            <a:r>
              <a:rPr lang="en-US" sz="1400" b="1" dirty="0">
                <a:cs typeface="Arial"/>
              </a:rPr>
              <a:t> van </a:t>
            </a:r>
            <a:r>
              <a:rPr lang="en-US" sz="1400" b="1" dirty="0" err="1">
                <a:cs typeface="Arial"/>
              </a:rPr>
              <a:t>natuurlijke</a:t>
            </a:r>
            <a:r>
              <a:rPr lang="en-US" sz="1400" b="1" dirty="0">
                <a:cs typeface="Arial"/>
              </a:rPr>
              <a:t> </a:t>
            </a:r>
            <a:r>
              <a:rPr lang="en-US" sz="1400" b="1" dirty="0" err="1">
                <a:cs typeface="Arial"/>
              </a:rPr>
              <a:t>én</a:t>
            </a:r>
            <a:r>
              <a:rPr lang="en-US" sz="1400" b="1" dirty="0">
                <a:cs typeface="Arial"/>
              </a:rPr>
              <a:t> </a:t>
            </a:r>
            <a:r>
              <a:rPr lang="en-US" sz="1400" b="1" dirty="0" err="1">
                <a:cs typeface="Arial"/>
              </a:rPr>
              <a:t>hernieuwbare</a:t>
            </a:r>
            <a:r>
              <a:rPr lang="en-US" sz="1400" b="1" dirty="0">
                <a:cs typeface="Arial"/>
              </a:rPr>
              <a:t> </a:t>
            </a:r>
            <a:r>
              <a:rPr lang="en-US" sz="1400" b="1" dirty="0" err="1">
                <a:cs typeface="Arial"/>
              </a:rPr>
              <a:t>materialen</a:t>
            </a:r>
            <a:endParaRPr lang="en-US" sz="1400" b="1" dirty="0">
              <a:cs typeface="Arial"/>
            </a:endParaRPr>
          </a:p>
          <a:p>
            <a:pPr marL="342900" indent="-342900"/>
            <a:r>
              <a:rPr lang="en-US" sz="1400" b="1" dirty="0" err="1"/>
              <a:t>Materialen</a:t>
            </a:r>
            <a:r>
              <a:rPr lang="en-US" sz="1400" b="1" dirty="0"/>
              <a:t>: </a:t>
            </a:r>
            <a:r>
              <a:rPr lang="en-US" sz="1400" b="1" dirty="0" err="1"/>
              <a:t>biotische</a:t>
            </a:r>
            <a:r>
              <a:rPr lang="en-US" sz="1400" b="1" dirty="0"/>
              <a:t> </a:t>
            </a:r>
            <a:r>
              <a:rPr lang="en-US" sz="1400" b="1" dirty="0" err="1"/>
              <a:t>materialen</a:t>
            </a:r>
            <a:endParaRPr lang="en-US" sz="1400" b="1" dirty="0">
              <a:cs typeface="Arial"/>
            </a:endParaRPr>
          </a:p>
          <a:p>
            <a:pPr marL="342900" indent="-342900"/>
            <a:r>
              <a:rPr lang="en-US" sz="1400" b="1" dirty="0" err="1"/>
              <a:t>Hernieuwbaar</a:t>
            </a:r>
            <a:r>
              <a:rPr lang="en-US" sz="1400" b="1" dirty="0"/>
              <a:t>: </a:t>
            </a:r>
            <a:r>
              <a:rPr lang="en-US" sz="1400" b="1" dirty="0" err="1"/>
              <a:t>binnen</a:t>
            </a:r>
            <a:r>
              <a:rPr lang="en-US" sz="1400" b="1" dirty="0"/>
              <a:t> </a:t>
            </a:r>
            <a:r>
              <a:rPr lang="en-US" sz="1400" b="1" dirty="0" err="1"/>
              <a:t>relatief</a:t>
            </a:r>
            <a:r>
              <a:rPr lang="en-US" sz="1400" b="1" dirty="0"/>
              <a:t> </a:t>
            </a:r>
            <a:r>
              <a:rPr lang="en-US" sz="1400" b="1" dirty="0" err="1"/>
              <a:t>korte</a:t>
            </a:r>
            <a:r>
              <a:rPr lang="en-US" sz="1400" b="1" dirty="0"/>
              <a:t> </a:t>
            </a:r>
            <a:r>
              <a:rPr lang="en-US" sz="1400" b="1" dirty="0" err="1"/>
              <a:t>tijd</a:t>
            </a:r>
            <a:r>
              <a:rPr lang="en-US" sz="1400" b="1" dirty="0"/>
              <a:t> (</a:t>
            </a:r>
            <a:r>
              <a:rPr lang="en-US" sz="1400" b="1" dirty="0" err="1"/>
              <a:t>meestal</a:t>
            </a:r>
            <a:r>
              <a:rPr lang="en-US" sz="1400" b="1" dirty="0"/>
              <a:t> 100 </a:t>
            </a:r>
            <a:r>
              <a:rPr lang="en-US" sz="1400" b="1" dirty="0" err="1"/>
              <a:t>jaar</a:t>
            </a:r>
            <a:r>
              <a:rPr lang="en-US" sz="1400" b="1" dirty="0"/>
              <a:t>) </a:t>
            </a:r>
            <a:r>
              <a:rPr lang="en-US" sz="1400" b="1" dirty="0" err="1"/>
              <a:t>opnieuw</a:t>
            </a:r>
            <a:r>
              <a:rPr lang="en-US" sz="1400" b="1" dirty="0"/>
              <a:t> </a:t>
            </a:r>
            <a:r>
              <a:rPr lang="en-US" sz="1400" b="1" dirty="0" err="1"/>
              <a:t>groeien</a:t>
            </a:r>
            <a:endParaRPr lang="en-US" sz="1400" b="1" dirty="0">
              <a:cs typeface="Arial"/>
            </a:endParaRPr>
          </a:p>
          <a:p>
            <a:pPr marL="342900" indent="-342900"/>
            <a:r>
              <a:rPr lang="en-US" sz="1400" b="1" dirty="0"/>
              <a:t>Milieu-impact: </a:t>
            </a:r>
            <a:r>
              <a:rPr lang="en-US" sz="1400" b="1" dirty="0" err="1"/>
              <a:t>lagere</a:t>
            </a:r>
            <a:r>
              <a:rPr lang="en-US" sz="1400" b="1" dirty="0"/>
              <a:t> CO2-uitstoot tov </a:t>
            </a:r>
            <a:r>
              <a:rPr lang="en-US" sz="1400" b="1" dirty="0" err="1"/>
              <a:t>fossiel</a:t>
            </a:r>
            <a:endParaRPr lang="en-US" sz="1400" b="1" dirty="0">
              <a:cs typeface="Arial"/>
            </a:endParaRPr>
          </a:p>
          <a:p>
            <a:pPr marL="342900" indent="-342900"/>
            <a:r>
              <a:rPr lang="en-US" sz="1400" b="1" dirty="0" err="1"/>
              <a:t>Gezondheid</a:t>
            </a:r>
            <a:r>
              <a:rPr lang="en-US" sz="1400" b="1" dirty="0"/>
              <a:t>: </a:t>
            </a:r>
            <a:r>
              <a:rPr lang="en-US" sz="1400" b="1" dirty="0" err="1"/>
              <a:t>draagt</a:t>
            </a:r>
            <a:r>
              <a:rPr lang="en-US" sz="1400" b="1" dirty="0"/>
              <a:t> </a:t>
            </a:r>
            <a:r>
              <a:rPr lang="en-US" sz="1400" b="1" dirty="0" err="1"/>
              <a:t>bij</a:t>
            </a:r>
            <a:r>
              <a:rPr lang="en-US" sz="1400" b="1" dirty="0"/>
              <a:t> </a:t>
            </a:r>
            <a:r>
              <a:rPr lang="en-US" sz="1400" b="1" dirty="0" err="1"/>
              <a:t>aan</a:t>
            </a:r>
            <a:r>
              <a:rPr lang="en-US" sz="1400" b="1" dirty="0"/>
              <a:t> </a:t>
            </a:r>
            <a:r>
              <a:rPr lang="en-US" sz="1400" b="1" dirty="0" err="1"/>
              <a:t>betere</a:t>
            </a:r>
            <a:r>
              <a:rPr lang="en-US" sz="1400" b="1" dirty="0"/>
              <a:t> </a:t>
            </a:r>
            <a:r>
              <a:rPr lang="en-US" sz="1400" b="1" dirty="0" err="1"/>
              <a:t>luchtkwaliteit</a:t>
            </a:r>
            <a:r>
              <a:rPr lang="en-US" sz="1400" b="1" dirty="0"/>
              <a:t> </a:t>
            </a:r>
            <a:r>
              <a:rPr lang="en-US" sz="1400" b="1" dirty="0" err="1"/>
              <a:t>binnenshuis</a:t>
            </a:r>
            <a:endParaRPr lang="en-US" sz="1400" b="1" dirty="0">
              <a:cs typeface="Arial"/>
            </a:endParaRPr>
          </a:p>
          <a:p>
            <a:pPr marL="342900" indent="-342900"/>
            <a:r>
              <a:rPr lang="en-US" sz="1400" b="1" err="1"/>
              <a:t>Technieken</a:t>
            </a:r>
            <a:r>
              <a:rPr lang="en-US" sz="1400" b="1" dirty="0"/>
              <a:t>: </a:t>
            </a:r>
            <a:r>
              <a:rPr lang="en-US" sz="1400" b="1" err="1"/>
              <a:t>bevat</a:t>
            </a:r>
            <a:r>
              <a:rPr lang="en-US" sz="1400" b="1" dirty="0"/>
              <a:t> </a:t>
            </a:r>
            <a:r>
              <a:rPr lang="en-US" sz="1400" b="1" err="1"/>
              <a:t>ook</a:t>
            </a:r>
            <a:r>
              <a:rPr lang="en-US" sz="1400" b="1" dirty="0"/>
              <a:t> </a:t>
            </a:r>
            <a:r>
              <a:rPr lang="en-US" sz="1400" b="1" err="1"/>
              <a:t>technieken</a:t>
            </a:r>
            <a:r>
              <a:rPr lang="en-US" sz="1400" b="1" dirty="0"/>
              <a:t> </a:t>
            </a:r>
            <a:r>
              <a:rPr lang="en-US" sz="1400" b="1" err="1"/>
              <a:t>zoals</a:t>
            </a:r>
            <a:r>
              <a:rPr lang="en-US" sz="1400" b="1" dirty="0"/>
              <a:t> </a:t>
            </a:r>
            <a:r>
              <a:rPr lang="en-US" sz="1400" b="1" err="1"/>
              <a:t>skeletbouw</a:t>
            </a:r>
            <a:r>
              <a:rPr lang="en-US" sz="1400" b="1" dirty="0"/>
              <a:t> </a:t>
            </a:r>
            <a:r>
              <a:rPr lang="en-US" sz="1400" b="1" err="1"/>
              <a:t>en</a:t>
            </a:r>
            <a:r>
              <a:rPr lang="en-US" sz="1400" b="1" dirty="0"/>
              <a:t> biomimicry, </a:t>
            </a:r>
            <a:r>
              <a:rPr lang="en-US" sz="1400" b="1" err="1"/>
              <a:t>waarbij</a:t>
            </a:r>
            <a:r>
              <a:rPr lang="en-US" sz="1400" b="1" dirty="0"/>
              <a:t> </a:t>
            </a:r>
            <a:r>
              <a:rPr lang="en-US" sz="1400" b="1" err="1"/>
              <a:t>natuurlijke</a:t>
            </a:r>
            <a:r>
              <a:rPr lang="en-US" sz="1400" b="1" dirty="0"/>
              <a:t> </a:t>
            </a:r>
            <a:r>
              <a:rPr lang="en-US" sz="1400" b="1" err="1"/>
              <a:t>structuren</a:t>
            </a:r>
            <a:r>
              <a:rPr lang="en-US" sz="1400" b="1" dirty="0"/>
              <a:t> </a:t>
            </a:r>
            <a:r>
              <a:rPr lang="en-US" sz="1400" b="1" err="1"/>
              <a:t>en</a:t>
            </a:r>
            <a:r>
              <a:rPr lang="en-US" sz="1400" b="1" dirty="0"/>
              <a:t> </a:t>
            </a:r>
            <a:r>
              <a:rPr lang="en-US" sz="1400" b="1" err="1"/>
              <a:t>processen</a:t>
            </a:r>
            <a:r>
              <a:rPr lang="en-US" sz="1400" b="1" dirty="0"/>
              <a:t> </a:t>
            </a:r>
            <a:r>
              <a:rPr lang="en-US" sz="1400" b="1" err="1"/>
              <a:t>worden</a:t>
            </a:r>
            <a:r>
              <a:rPr lang="en-US" sz="1400" b="1" dirty="0"/>
              <a:t> </a:t>
            </a:r>
            <a:r>
              <a:rPr lang="en-US" sz="1400" b="1" err="1"/>
              <a:t>nagebootst</a:t>
            </a:r>
            <a:br>
              <a:rPr lang="en-US" sz="1600" dirty="0"/>
            </a:br>
            <a:endParaRPr lang="en-US">
              <a:cs typeface="Arial"/>
            </a:endParaRPr>
          </a:p>
        </p:txBody>
      </p:sp>
      <p:pic>
        <p:nvPicPr>
          <p:cNvPr id="9" name="Picture Placeholder 8">
            <a:extLst>
              <a:ext uri="{FF2B5EF4-FFF2-40B4-BE49-F238E27FC236}">
                <a16:creationId xmlns:a16="http://schemas.microsoft.com/office/drawing/2014/main" id="{70991052-C1E0-89AF-F99B-731D1C916906}"/>
              </a:ext>
            </a:extLst>
          </p:cNvPr>
          <p:cNvPicPr>
            <a:picLocks noGrp="1" noChangeAspect="1"/>
          </p:cNvPicPr>
          <p:nvPr>
            <p:ph type="pic" sz="quarter" idx="15"/>
          </p:nvPr>
        </p:nvPicPr>
        <p:blipFill>
          <a:blip r:embed="rId3"/>
          <a:srcRect t="17148" b="17148"/>
          <a:stretch/>
        </p:blipFill>
        <p:spPr/>
      </p:pic>
      <p:sp>
        <p:nvSpPr>
          <p:cNvPr id="21" name="Footer Placeholder 6">
            <a:extLst>
              <a:ext uri="{FF2B5EF4-FFF2-40B4-BE49-F238E27FC236}">
                <a16:creationId xmlns:a16="http://schemas.microsoft.com/office/drawing/2014/main" id="{EB04B6B1-FEDE-29FA-84B6-7DC89F84E9E6}"/>
              </a:ext>
            </a:extLst>
          </p:cNvPr>
          <p:cNvSpPr>
            <a:spLocks noGrp="1"/>
          </p:cNvSpPr>
          <p:nvPr>
            <p:ph type="ftr" sz="quarter" idx="16"/>
          </p:nvPr>
        </p:nvSpPr>
        <p:spPr>
          <a:xfrm>
            <a:off x="360000" y="6300000"/>
            <a:ext cx="5400000" cy="151200"/>
          </a:xfrm>
        </p:spPr>
        <p:txBody>
          <a:bodyPr/>
          <a:lstStyle/>
          <a:p>
            <a:endParaRPr lang="en-GB"/>
          </a:p>
        </p:txBody>
      </p:sp>
    </p:spTree>
    <p:extLst>
      <p:ext uri="{BB962C8B-B14F-4D97-AF65-F5344CB8AC3E}">
        <p14:creationId xmlns:p14="http://schemas.microsoft.com/office/powerpoint/2010/main" val="1165304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at betekent het Akkoord van Parijs voor het Nederlandse  langetermijnklimaatbeleid? - ESB">
            <a:extLst>
              <a:ext uri="{FF2B5EF4-FFF2-40B4-BE49-F238E27FC236}">
                <a16:creationId xmlns:a16="http://schemas.microsoft.com/office/drawing/2014/main" id="{7556EC37-430F-A961-C863-0F1585080E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2743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93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afgeronde hoeken 16">
            <a:extLst>
              <a:ext uri="{FF2B5EF4-FFF2-40B4-BE49-F238E27FC236}">
                <a16:creationId xmlns:a16="http://schemas.microsoft.com/office/drawing/2014/main" id="{E42067FE-AACE-C8ED-A964-88FCD1FA3D5C}"/>
              </a:ext>
            </a:extLst>
          </p:cNvPr>
          <p:cNvSpPr/>
          <p:nvPr/>
        </p:nvSpPr>
        <p:spPr>
          <a:xfrm>
            <a:off x="548078" y="75537"/>
            <a:ext cx="11571597" cy="6709144"/>
          </a:xfrm>
          <a:prstGeom prst="roundRect">
            <a:avLst>
              <a:gd name="adj" fmla="val 30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7AE222E4-CA3A-5B58-3FFE-6767E68E92C7}"/>
              </a:ext>
            </a:extLst>
          </p:cNvPr>
          <p:cNvPicPr>
            <a:picLocks noChangeAspect="1"/>
          </p:cNvPicPr>
          <p:nvPr/>
        </p:nvPicPr>
        <p:blipFill>
          <a:blip r:embed="rId3"/>
          <a:stretch>
            <a:fillRect/>
          </a:stretch>
        </p:blipFill>
        <p:spPr>
          <a:xfrm>
            <a:off x="1362587" y="5071471"/>
            <a:ext cx="1822184" cy="1364716"/>
          </a:xfrm>
          <a:prstGeom prst="rect">
            <a:avLst/>
          </a:prstGeom>
        </p:spPr>
      </p:pic>
      <p:pic>
        <p:nvPicPr>
          <p:cNvPr id="9" name="Afbeelding 8">
            <a:extLst>
              <a:ext uri="{FF2B5EF4-FFF2-40B4-BE49-F238E27FC236}">
                <a16:creationId xmlns:a16="http://schemas.microsoft.com/office/drawing/2014/main" id="{3BE7F188-9968-D99C-B0A8-A2AF93B39450}"/>
              </a:ext>
            </a:extLst>
          </p:cNvPr>
          <p:cNvPicPr>
            <a:picLocks noChangeAspect="1"/>
          </p:cNvPicPr>
          <p:nvPr/>
        </p:nvPicPr>
        <p:blipFill>
          <a:blip r:embed="rId4"/>
          <a:stretch>
            <a:fillRect/>
          </a:stretch>
        </p:blipFill>
        <p:spPr>
          <a:xfrm flipH="1">
            <a:off x="1362587" y="2967352"/>
            <a:ext cx="2007933" cy="1334386"/>
          </a:xfrm>
          <a:prstGeom prst="rect">
            <a:avLst/>
          </a:prstGeom>
        </p:spPr>
      </p:pic>
      <p:pic>
        <p:nvPicPr>
          <p:cNvPr id="8" name="Afbeelding 7">
            <a:extLst>
              <a:ext uri="{FF2B5EF4-FFF2-40B4-BE49-F238E27FC236}">
                <a16:creationId xmlns:a16="http://schemas.microsoft.com/office/drawing/2014/main" id="{56417E08-C23D-B1CD-4E44-BF1F5ABCA5FA}"/>
              </a:ext>
            </a:extLst>
          </p:cNvPr>
          <p:cNvPicPr>
            <a:picLocks noChangeAspect="1"/>
          </p:cNvPicPr>
          <p:nvPr/>
        </p:nvPicPr>
        <p:blipFill>
          <a:blip r:embed="rId5"/>
          <a:stretch>
            <a:fillRect/>
          </a:stretch>
        </p:blipFill>
        <p:spPr>
          <a:xfrm>
            <a:off x="1362587" y="493209"/>
            <a:ext cx="1695048" cy="2003604"/>
          </a:xfrm>
          <a:prstGeom prst="rect">
            <a:avLst/>
          </a:prstGeom>
        </p:spPr>
      </p:pic>
      <p:sp>
        <p:nvSpPr>
          <p:cNvPr id="10" name="Tekstvak 9">
            <a:extLst>
              <a:ext uri="{FF2B5EF4-FFF2-40B4-BE49-F238E27FC236}">
                <a16:creationId xmlns:a16="http://schemas.microsoft.com/office/drawing/2014/main" id="{74B155F2-3E74-6A99-9E2F-AE9F6D0C24A7}"/>
              </a:ext>
            </a:extLst>
          </p:cNvPr>
          <p:cNvSpPr txBox="1"/>
          <p:nvPr/>
        </p:nvSpPr>
        <p:spPr>
          <a:xfrm>
            <a:off x="4586177" y="1442901"/>
            <a:ext cx="1695048" cy="372139"/>
          </a:xfrm>
          <a:prstGeom prst="rect">
            <a:avLst/>
          </a:prstGeom>
          <a:noFill/>
        </p:spPr>
        <p:txBody>
          <a:bodyPr wrap="square" rtlCol="0">
            <a:spAutoFit/>
          </a:bodyPr>
          <a:lstStyle/>
          <a:p>
            <a:r>
              <a:rPr lang="nl-NL" dirty="0"/>
              <a:t>NEDERLAND</a:t>
            </a:r>
          </a:p>
        </p:txBody>
      </p:sp>
      <p:sp>
        <p:nvSpPr>
          <p:cNvPr id="11" name="Tekstvak 10">
            <a:extLst>
              <a:ext uri="{FF2B5EF4-FFF2-40B4-BE49-F238E27FC236}">
                <a16:creationId xmlns:a16="http://schemas.microsoft.com/office/drawing/2014/main" id="{721B90C6-A13F-7339-C35A-6C5A930D9F07}"/>
              </a:ext>
            </a:extLst>
          </p:cNvPr>
          <p:cNvSpPr txBox="1"/>
          <p:nvPr/>
        </p:nvSpPr>
        <p:spPr>
          <a:xfrm>
            <a:off x="4586177" y="3453859"/>
            <a:ext cx="3125972" cy="369332"/>
          </a:xfrm>
          <a:prstGeom prst="rect">
            <a:avLst/>
          </a:prstGeom>
          <a:noFill/>
        </p:spPr>
        <p:txBody>
          <a:bodyPr wrap="square" rtlCol="0">
            <a:spAutoFit/>
          </a:bodyPr>
          <a:lstStyle/>
          <a:p>
            <a:r>
              <a:rPr lang="nl-NL"/>
              <a:t>SECTOR BOUW</a:t>
            </a:r>
          </a:p>
        </p:txBody>
      </p:sp>
      <p:sp>
        <p:nvSpPr>
          <p:cNvPr id="12" name="Tekstvak 11">
            <a:extLst>
              <a:ext uri="{FF2B5EF4-FFF2-40B4-BE49-F238E27FC236}">
                <a16:creationId xmlns:a16="http://schemas.microsoft.com/office/drawing/2014/main" id="{BC46C6EB-3FA3-2565-A828-A813D2DF79A2}"/>
              </a:ext>
            </a:extLst>
          </p:cNvPr>
          <p:cNvSpPr txBox="1"/>
          <p:nvPr/>
        </p:nvSpPr>
        <p:spPr>
          <a:xfrm>
            <a:off x="4586177" y="5537841"/>
            <a:ext cx="3508744" cy="369332"/>
          </a:xfrm>
          <a:prstGeom prst="rect">
            <a:avLst/>
          </a:prstGeom>
          <a:noFill/>
        </p:spPr>
        <p:txBody>
          <a:bodyPr wrap="square" rtlCol="0">
            <a:spAutoFit/>
          </a:bodyPr>
          <a:lstStyle/>
          <a:p>
            <a:r>
              <a:rPr lang="nl-NL"/>
              <a:t>WONINGBOUW</a:t>
            </a:r>
          </a:p>
        </p:txBody>
      </p:sp>
      <p:sp>
        <p:nvSpPr>
          <p:cNvPr id="15" name="Tekstvak 14">
            <a:extLst>
              <a:ext uri="{FF2B5EF4-FFF2-40B4-BE49-F238E27FC236}">
                <a16:creationId xmlns:a16="http://schemas.microsoft.com/office/drawing/2014/main" id="{9941C104-AD55-D750-CB9F-D14539EB597F}"/>
              </a:ext>
            </a:extLst>
          </p:cNvPr>
          <p:cNvSpPr txBox="1"/>
          <p:nvPr/>
        </p:nvSpPr>
        <p:spPr>
          <a:xfrm>
            <a:off x="7458236" y="4157296"/>
            <a:ext cx="3508744" cy="523220"/>
          </a:xfrm>
          <a:prstGeom prst="rect">
            <a:avLst/>
          </a:prstGeom>
          <a:noFill/>
        </p:spPr>
        <p:txBody>
          <a:bodyPr wrap="square" rtlCol="0">
            <a:spAutoFit/>
          </a:bodyPr>
          <a:lstStyle/>
          <a:p>
            <a:pPr algn="ctr"/>
            <a:r>
              <a:rPr lang="nl-NL" sz="2800" b="1"/>
              <a:t>900.000 WONINGEN</a:t>
            </a:r>
          </a:p>
        </p:txBody>
      </p:sp>
      <p:sp>
        <p:nvSpPr>
          <p:cNvPr id="16" name="Tekstvak 15">
            <a:extLst>
              <a:ext uri="{FF2B5EF4-FFF2-40B4-BE49-F238E27FC236}">
                <a16:creationId xmlns:a16="http://schemas.microsoft.com/office/drawing/2014/main" id="{ABBAB3A9-2E11-D99B-B895-E72822298486}"/>
              </a:ext>
            </a:extLst>
          </p:cNvPr>
          <p:cNvSpPr txBox="1"/>
          <p:nvPr/>
        </p:nvSpPr>
        <p:spPr>
          <a:xfrm rot="16200000">
            <a:off x="-3105319" y="3130175"/>
            <a:ext cx="6783573" cy="523220"/>
          </a:xfrm>
          <a:prstGeom prst="rect">
            <a:avLst/>
          </a:prstGeom>
          <a:noFill/>
        </p:spPr>
        <p:txBody>
          <a:bodyPr wrap="square" rtlCol="0">
            <a:spAutoFit/>
          </a:bodyPr>
          <a:lstStyle/>
          <a:p>
            <a:pPr algn="ctr"/>
            <a:r>
              <a:rPr lang="nl-NL" sz="2800" b="1"/>
              <a:t>HET 1,5-GRAAD BUDGET VOOR NEDERLAND</a:t>
            </a:r>
          </a:p>
        </p:txBody>
      </p:sp>
      <p:sp>
        <p:nvSpPr>
          <p:cNvPr id="18" name="Rechthoek: afgeronde hoeken 17">
            <a:extLst>
              <a:ext uri="{FF2B5EF4-FFF2-40B4-BE49-F238E27FC236}">
                <a16:creationId xmlns:a16="http://schemas.microsoft.com/office/drawing/2014/main" id="{ACC88834-3AE2-D52E-8E46-2F623C85181D}"/>
              </a:ext>
            </a:extLst>
          </p:cNvPr>
          <p:cNvSpPr/>
          <p:nvPr/>
        </p:nvSpPr>
        <p:spPr>
          <a:xfrm>
            <a:off x="2621910" y="1030367"/>
            <a:ext cx="1964267" cy="118739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a:t>712 </a:t>
            </a:r>
          </a:p>
          <a:p>
            <a:pPr algn="ctr"/>
            <a:r>
              <a:rPr lang="nl-NL" sz="2800"/>
              <a:t>Mton</a:t>
            </a:r>
          </a:p>
        </p:txBody>
      </p:sp>
      <p:sp>
        <p:nvSpPr>
          <p:cNvPr id="19" name="Rechthoek: afgeronde hoeken 18">
            <a:extLst>
              <a:ext uri="{FF2B5EF4-FFF2-40B4-BE49-F238E27FC236}">
                <a16:creationId xmlns:a16="http://schemas.microsoft.com/office/drawing/2014/main" id="{16B7FC5C-538B-09CB-4D9A-59E5EA99A838}"/>
              </a:ext>
            </a:extLst>
          </p:cNvPr>
          <p:cNvSpPr/>
          <p:nvPr/>
        </p:nvSpPr>
        <p:spPr>
          <a:xfrm>
            <a:off x="2583318" y="3032058"/>
            <a:ext cx="1964267" cy="118739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a:t>78</a:t>
            </a:r>
          </a:p>
          <a:p>
            <a:pPr algn="ctr"/>
            <a:r>
              <a:rPr lang="nl-NL" sz="2800"/>
              <a:t>Mton</a:t>
            </a:r>
          </a:p>
        </p:txBody>
      </p:sp>
      <p:sp>
        <p:nvSpPr>
          <p:cNvPr id="20" name="Rechthoek: afgeronde hoeken 19">
            <a:extLst>
              <a:ext uri="{FF2B5EF4-FFF2-40B4-BE49-F238E27FC236}">
                <a16:creationId xmlns:a16="http://schemas.microsoft.com/office/drawing/2014/main" id="{175FFEA4-34F8-6416-BB36-46FCBD63E22A}"/>
              </a:ext>
            </a:extLst>
          </p:cNvPr>
          <p:cNvSpPr/>
          <p:nvPr/>
        </p:nvSpPr>
        <p:spPr>
          <a:xfrm>
            <a:off x="2583318" y="5163915"/>
            <a:ext cx="1964267" cy="118739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a:t>18 </a:t>
            </a:r>
          </a:p>
          <a:p>
            <a:pPr algn="ctr"/>
            <a:r>
              <a:rPr lang="nl-NL" sz="2800"/>
              <a:t>Mton</a:t>
            </a:r>
          </a:p>
        </p:txBody>
      </p:sp>
      <p:sp>
        <p:nvSpPr>
          <p:cNvPr id="21" name="Rechthoek: afgeronde hoeken 20">
            <a:extLst>
              <a:ext uri="{FF2B5EF4-FFF2-40B4-BE49-F238E27FC236}">
                <a16:creationId xmlns:a16="http://schemas.microsoft.com/office/drawing/2014/main" id="{F380AFE2-538F-5E28-B6B9-946259EF9D94}"/>
              </a:ext>
            </a:extLst>
          </p:cNvPr>
          <p:cNvSpPr/>
          <p:nvPr/>
        </p:nvSpPr>
        <p:spPr>
          <a:xfrm>
            <a:off x="7595803" y="4636583"/>
            <a:ext cx="3233610" cy="118739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a:t>45 Mton</a:t>
            </a:r>
          </a:p>
        </p:txBody>
      </p:sp>
      <p:pic>
        <p:nvPicPr>
          <p:cNvPr id="22" name="Afbeelding 21">
            <a:extLst>
              <a:ext uri="{FF2B5EF4-FFF2-40B4-BE49-F238E27FC236}">
                <a16:creationId xmlns:a16="http://schemas.microsoft.com/office/drawing/2014/main" id="{0E37188C-FB02-04DB-6742-BBEA4DFCA0B6}"/>
              </a:ext>
            </a:extLst>
          </p:cNvPr>
          <p:cNvPicPr>
            <a:picLocks noChangeAspect="1"/>
          </p:cNvPicPr>
          <p:nvPr/>
        </p:nvPicPr>
        <p:blipFill>
          <a:blip r:embed="rId6"/>
          <a:stretch>
            <a:fillRect/>
          </a:stretch>
        </p:blipFill>
        <p:spPr>
          <a:xfrm>
            <a:off x="7595804" y="2351314"/>
            <a:ext cx="3233609" cy="1816694"/>
          </a:xfrm>
          <a:prstGeom prst="rect">
            <a:avLst/>
          </a:prstGeom>
        </p:spPr>
      </p:pic>
    </p:spTree>
    <p:extLst>
      <p:ext uri="{BB962C8B-B14F-4D97-AF65-F5344CB8AC3E}">
        <p14:creationId xmlns:p14="http://schemas.microsoft.com/office/powerpoint/2010/main" val="405134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ppt_x"/>
                                          </p:val>
                                        </p:tav>
                                        <p:tav tm="100000">
                                          <p:val>
                                            <p:strVal val="#ppt_x"/>
                                          </p:val>
                                        </p:tav>
                                      </p:tavLst>
                                    </p:anim>
                                    <p:anim calcmode="lin" valueType="num">
                                      <p:cBhvr additive="base">
                                        <p:cTn id="5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8E7A49A-0CEC-F067-56D7-282D73469915}"/>
              </a:ext>
            </a:extLst>
          </p:cNvPr>
          <p:cNvPicPr>
            <a:picLocks noChangeAspect="1"/>
          </p:cNvPicPr>
          <p:nvPr/>
        </p:nvPicPr>
        <p:blipFill>
          <a:blip r:embed="rId3"/>
          <a:stretch>
            <a:fillRect/>
          </a:stretch>
        </p:blipFill>
        <p:spPr>
          <a:xfrm>
            <a:off x="2398011" y="16832"/>
            <a:ext cx="7395979" cy="6359662"/>
          </a:xfrm>
          <a:prstGeom prst="rect">
            <a:avLst/>
          </a:prstGeom>
          <a:ln>
            <a:solidFill>
              <a:schemeClr val="tx1"/>
            </a:solidFill>
          </a:ln>
        </p:spPr>
      </p:pic>
      <p:pic>
        <p:nvPicPr>
          <p:cNvPr id="7" name="Afbeelding 6">
            <a:extLst>
              <a:ext uri="{FF2B5EF4-FFF2-40B4-BE49-F238E27FC236}">
                <a16:creationId xmlns:a16="http://schemas.microsoft.com/office/drawing/2014/main" id="{2AD054F6-69C8-BEFA-C495-AEED717747C0}"/>
              </a:ext>
            </a:extLst>
          </p:cNvPr>
          <p:cNvPicPr>
            <a:picLocks noChangeAspect="1"/>
          </p:cNvPicPr>
          <p:nvPr/>
        </p:nvPicPr>
        <p:blipFill>
          <a:blip r:embed="rId4"/>
          <a:stretch>
            <a:fillRect/>
          </a:stretch>
        </p:blipFill>
        <p:spPr>
          <a:xfrm>
            <a:off x="1905832" y="2260844"/>
            <a:ext cx="9093935" cy="1493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fbeelding 2">
            <a:extLst>
              <a:ext uri="{FF2B5EF4-FFF2-40B4-BE49-F238E27FC236}">
                <a16:creationId xmlns:a16="http://schemas.microsoft.com/office/drawing/2014/main" id="{8FF8699C-FA81-8A01-DD16-78DEB2C50F81}"/>
              </a:ext>
            </a:extLst>
          </p:cNvPr>
          <p:cNvPicPr>
            <a:picLocks noChangeAspect="1"/>
          </p:cNvPicPr>
          <p:nvPr/>
        </p:nvPicPr>
        <p:blipFill rotWithShape="1">
          <a:blip r:embed="rId5">
            <a:extLst>
              <a:ext uri="{28A0092B-C50C-407E-A947-70E740481C1C}">
                <a14:useLocalDpi xmlns:a14="http://schemas.microsoft.com/office/drawing/2010/main" val="0"/>
              </a:ext>
            </a:extLst>
          </a:blip>
          <a:srcRect l="88726" t="56859"/>
          <a:stretch/>
        </p:blipFill>
        <p:spPr>
          <a:xfrm>
            <a:off x="11681460" y="6400557"/>
            <a:ext cx="406717" cy="359146"/>
          </a:xfrm>
          <a:prstGeom prst="rect">
            <a:avLst/>
          </a:prstGeom>
        </p:spPr>
      </p:pic>
      <p:sp>
        <p:nvSpPr>
          <p:cNvPr id="4" name="Rechthoek 3">
            <a:extLst>
              <a:ext uri="{FF2B5EF4-FFF2-40B4-BE49-F238E27FC236}">
                <a16:creationId xmlns:a16="http://schemas.microsoft.com/office/drawing/2014/main" id="{3097C741-C9B2-A8E0-E7B2-0EEA2B7A63C0}"/>
              </a:ext>
            </a:extLst>
          </p:cNvPr>
          <p:cNvSpPr/>
          <p:nvPr/>
        </p:nvSpPr>
        <p:spPr>
          <a:xfrm>
            <a:off x="0" y="6461650"/>
            <a:ext cx="11597833" cy="205369"/>
          </a:xfrm>
          <a:prstGeom prst="rect">
            <a:avLst/>
          </a:prstGeom>
          <a:solidFill>
            <a:srgbClr val="92D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31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descr="Boom met wortels met effen opvulling">
            <a:extLst>
              <a:ext uri="{FF2B5EF4-FFF2-40B4-BE49-F238E27FC236}">
                <a16:creationId xmlns:a16="http://schemas.microsoft.com/office/drawing/2014/main" id="{64139B68-EEC4-4D76-AD4C-DB35DEBD5F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533" y="4218418"/>
            <a:ext cx="782569" cy="709928"/>
          </a:xfrm>
          <a:prstGeom prst="rect">
            <a:avLst/>
          </a:prstGeom>
        </p:spPr>
      </p:pic>
      <p:pic>
        <p:nvPicPr>
          <p:cNvPr id="3" name="Graphic 2" descr="Cirkels met pijlen met effen opvulling">
            <a:extLst>
              <a:ext uri="{FF2B5EF4-FFF2-40B4-BE49-F238E27FC236}">
                <a16:creationId xmlns:a16="http://schemas.microsoft.com/office/drawing/2014/main" id="{644A17C9-0FFF-4A47-A44D-DBC3FF29AC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6246" y="2965482"/>
            <a:ext cx="780272" cy="707844"/>
          </a:xfrm>
          <a:prstGeom prst="rect">
            <a:avLst/>
          </a:prstGeom>
        </p:spPr>
      </p:pic>
      <p:pic>
        <p:nvPicPr>
          <p:cNvPr id="4" name="Graphic 3" descr="Staafdiagram met dalende lijn met effen opvulling">
            <a:extLst>
              <a:ext uri="{FF2B5EF4-FFF2-40B4-BE49-F238E27FC236}">
                <a16:creationId xmlns:a16="http://schemas.microsoft.com/office/drawing/2014/main" id="{94B23818-B036-4A69-91FC-7216AE76E8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0700" y="5472529"/>
            <a:ext cx="730721" cy="662892"/>
          </a:xfrm>
          <a:prstGeom prst="rect">
            <a:avLst/>
          </a:prstGeom>
        </p:spPr>
      </p:pic>
      <p:sp>
        <p:nvSpPr>
          <p:cNvPr id="7" name="Tekstvak 6">
            <a:extLst>
              <a:ext uri="{FF2B5EF4-FFF2-40B4-BE49-F238E27FC236}">
                <a16:creationId xmlns:a16="http://schemas.microsoft.com/office/drawing/2014/main" id="{C36A7C8C-8C49-4B31-BE34-4BA8DB366879}"/>
              </a:ext>
            </a:extLst>
          </p:cNvPr>
          <p:cNvSpPr txBox="1"/>
          <p:nvPr/>
        </p:nvSpPr>
        <p:spPr>
          <a:xfrm>
            <a:off x="236032" y="3635905"/>
            <a:ext cx="851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1">
                <a:latin typeface="Calibri" panose="020F0502020204030204"/>
              </a:rPr>
              <a:t>Recycled bouwen</a:t>
            </a:r>
            <a:endParaRPr kumimoji="0" lang="nl-NL" sz="1200" b="1" i="0" u="none" strike="noStrike" kern="1200" cap="none" spc="0" normalizeH="0" baseline="0" noProof="0">
              <a:ln>
                <a:noFill/>
              </a:ln>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1D8B5E8B-9033-4609-A855-7E400321CE45}"/>
              </a:ext>
            </a:extLst>
          </p:cNvPr>
          <p:cNvSpPr txBox="1"/>
          <p:nvPr/>
        </p:nvSpPr>
        <p:spPr>
          <a:xfrm>
            <a:off x="82156" y="6152549"/>
            <a:ext cx="10875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effectLst/>
                <a:uLnTx/>
                <a:uFillTx/>
                <a:latin typeface="Calibri" panose="020F0502020204030204"/>
                <a:ea typeface="+mn-ea"/>
                <a:cs typeface="+mn-cs"/>
              </a:rPr>
              <a:t>Laag impact bouwen</a:t>
            </a:r>
          </a:p>
        </p:txBody>
      </p:sp>
      <p:sp>
        <p:nvSpPr>
          <p:cNvPr id="9" name="Tekstvak 8">
            <a:extLst>
              <a:ext uri="{FF2B5EF4-FFF2-40B4-BE49-F238E27FC236}">
                <a16:creationId xmlns:a16="http://schemas.microsoft.com/office/drawing/2014/main" id="{573A1737-4749-40B6-91B3-96FAB20D8AC5}"/>
              </a:ext>
            </a:extLst>
          </p:cNvPr>
          <p:cNvSpPr txBox="1"/>
          <p:nvPr/>
        </p:nvSpPr>
        <p:spPr>
          <a:xfrm>
            <a:off x="0" y="4885663"/>
            <a:ext cx="12502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chemeClr val="accent6"/>
                </a:solidFill>
                <a:effectLst/>
                <a:uLnTx/>
                <a:uFillTx/>
                <a:latin typeface="Calibri" panose="020F0502020204030204"/>
                <a:ea typeface="+mn-ea"/>
                <a:cs typeface="+mn-cs"/>
              </a:rPr>
              <a:t>Biobased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1">
                <a:solidFill>
                  <a:schemeClr val="accent6"/>
                </a:solidFill>
                <a:latin typeface="Calibri" panose="020F0502020204030204"/>
              </a:rPr>
              <a:t>bouwen</a:t>
            </a:r>
            <a:endParaRPr kumimoji="0" lang="nl-NL" sz="1200" b="1" i="0" u="none" strike="noStrike" kern="1200" cap="none" spc="0" normalizeH="0" baseline="0" noProof="0">
              <a:ln>
                <a:noFill/>
              </a:ln>
              <a:solidFill>
                <a:schemeClr val="accent6"/>
              </a:solidFill>
              <a:effectLst/>
              <a:uLnTx/>
              <a:uFillTx/>
              <a:latin typeface="Calibri" panose="020F0502020204030204"/>
              <a:ea typeface="+mn-ea"/>
              <a:cs typeface="+mn-cs"/>
            </a:endParaRPr>
          </a:p>
        </p:txBody>
      </p:sp>
      <p:pic>
        <p:nvPicPr>
          <p:cNvPr id="10" name="Graphic 9" descr="Kunstmatige intelligentie met effen opvulling">
            <a:extLst>
              <a:ext uri="{FF2B5EF4-FFF2-40B4-BE49-F238E27FC236}">
                <a16:creationId xmlns:a16="http://schemas.microsoft.com/office/drawing/2014/main" id="{910E8A75-3ADE-45EE-9E7E-87ACF4DC01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3430" y="1637548"/>
            <a:ext cx="440524" cy="399632"/>
          </a:xfrm>
          <a:prstGeom prst="rect">
            <a:avLst/>
          </a:prstGeom>
        </p:spPr>
      </p:pic>
      <p:pic>
        <p:nvPicPr>
          <p:cNvPr id="11" name="Graphic 10" descr="Goed idee met effen opvulling">
            <a:extLst>
              <a:ext uri="{FF2B5EF4-FFF2-40B4-BE49-F238E27FC236}">
                <a16:creationId xmlns:a16="http://schemas.microsoft.com/office/drawing/2014/main" id="{F336EC2E-CB7C-4E34-83C7-BB1C127260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7382" y="1917089"/>
            <a:ext cx="440524" cy="399632"/>
          </a:xfrm>
          <a:prstGeom prst="rect">
            <a:avLst/>
          </a:prstGeom>
        </p:spPr>
      </p:pic>
      <p:pic>
        <p:nvPicPr>
          <p:cNvPr id="12" name="Graphic 11" descr="Hoofd met radertjes met effen opvulling">
            <a:extLst>
              <a:ext uri="{FF2B5EF4-FFF2-40B4-BE49-F238E27FC236}">
                <a16:creationId xmlns:a16="http://schemas.microsoft.com/office/drawing/2014/main" id="{72E640F9-0E9D-4BC5-93D1-BAC7445F11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3774" y="1917089"/>
            <a:ext cx="440524" cy="399632"/>
          </a:xfrm>
          <a:prstGeom prst="rect">
            <a:avLst/>
          </a:prstGeom>
        </p:spPr>
      </p:pic>
      <p:sp>
        <p:nvSpPr>
          <p:cNvPr id="13" name="Tekstvak 12">
            <a:extLst>
              <a:ext uri="{FF2B5EF4-FFF2-40B4-BE49-F238E27FC236}">
                <a16:creationId xmlns:a16="http://schemas.microsoft.com/office/drawing/2014/main" id="{2ADB93B3-2630-4A09-8FAB-F692F2D5EBF7}"/>
              </a:ext>
            </a:extLst>
          </p:cNvPr>
          <p:cNvSpPr txBox="1"/>
          <p:nvPr/>
        </p:nvSpPr>
        <p:spPr>
          <a:xfrm>
            <a:off x="28366" y="2369019"/>
            <a:ext cx="12502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chemeClr val="accent6">
                    <a:lumMod val="50000"/>
                  </a:schemeClr>
                </a:solidFill>
                <a:effectLst/>
                <a:uLnTx/>
                <a:uFillTx/>
                <a:latin typeface="Calibri" panose="020F0502020204030204"/>
                <a:ea typeface="+mn-ea"/>
                <a:cs typeface="+mn-cs"/>
              </a:rPr>
              <a:t>Anders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chemeClr val="accent6">
                    <a:lumMod val="50000"/>
                  </a:schemeClr>
                </a:solidFill>
                <a:effectLst/>
                <a:uLnTx/>
                <a:uFillTx/>
                <a:latin typeface="Calibri" panose="020F0502020204030204"/>
                <a:ea typeface="+mn-ea"/>
                <a:cs typeface="+mn-cs"/>
              </a:rPr>
              <a:t>bouwen</a:t>
            </a:r>
          </a:p>
        </p:txBody>
      </p:sp>
      <p:sp>
        <p:nvSpPr>
          <p:cNvPr id="15" name="Tekstvak 14">
            <a:extLst>
              <a:ext uri="{FF2B5EF4-FFF2-40B4-BE49-F238E27FC236}">
                <a16:creationId xmlns:a16="http://schemas.microsoft.com/office/drawing/2014/main" id="{55CF02DA-2585-4246-8DFE-4D98255E90E9}"/>
              </a:ext>
            </a:extLst>
          </p:cNvPr>
          <p:cNvSpPr txBox="1"/>
          <p:nvPr/>
        </p:nvSpPr>
        <p:spPr>
          <a:xfrm>
            <a:off x="242876" y="1016004"/>
            <a:ext cx="851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effectLst/>
                <a:uLnTx/>
                <a:uFillTx/>
                <a:latin typeface="Calibri" panose="020F0502020204030204"/>
                <a:ea typeface="+mn-ea"/>
                <a:cs typeface="+mn-cs"/>
              </a:rPr>
              <a:t>Niet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effectLst/>
                <a:uLnTx/>
                <a:uFillTx/>
                <a:latin typeface="Calibri" panose="020F0502020204030204"/>
                <a:ea typeface="+mn-ea"/>
                <a:cs typeface="+mn-cs"/>
              </a:rPr>
              <a:t>bouwen</a:t>
            </a:r>
          </a:p>
        </p:txBody>
      </p:sp>
      <p:pic>
        <p:nvPicPr>
          <p:cNvPr id="16" name="Graphic 15" descr="Viraal met effen opvulling">
            <a:extLst>
              <a:ext uri="{FF2B5EF4-FFF2-40B4-BE49-F238E27FC236}">
                <a16:creationId xmlns:a16="http://schemas.microsoft.com/office/drawing/2014/main" id="{C9EE1F3B-42BE-463B-B788-CCF7AA3E39C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09924" y="342744"/>
            <a:ext cx="758224" cy="687842"/>
          </a:xfrm>
          <a:prstGeom prst="rect">
            <a:avLst/>
          </a:prstGeom>
        </p:spPr>
      </p:pic>
      <p:cxnSp>
        <p:nvCxnSpPr>
          <p:cNvPr id="20" name="Rechte verbindingslijn 19">
            <a:extLst>
              <a:ext uri="{FF2B5EF4-FFF2-40B4-BE49-F238E27FC236}">
                <a16:creationId xmlns:a16="http://schemas.microsoft.com/office/drawing/2014/main" id="{3819F750-6D15-4B47-84D8-14B83CF88E49}"/>
              </a:ext>
            </a:extLst>
          </p:cNvPr>
          <p:cNvCxnSpPr/>
          <p:nvPr/>
        </p:nvCxnSpPr>
        <p:spPr>
          <a:xfrm>
            <a:off x="1250207" y="150607"/>
            <a:ext cx="0" cy="6605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kstvak 90">
            <a:extLst>
              <a:ext uri="{FF2B5EF4-FFF2-40B4-BE49-F238E27FC236}">
                <a16:creationId xmlns:a16="http://schemas.microsoft.com/office/drawing/2014/main" id="{7DF31E17-3353-4659-B3B2-253B012E0939}"/>
              </a:ext>
            </a:extLst>
          </p:cNvPr>
          <p:cNvSpPr txBox="1"/>
          <p:nvPr/>
        </p:nvSpPr>
        <p:spPr>
          <a:xfrm>
            <a:off x="11229034" y="1430766"/>
            <a:ext cx="1372955" cy="293972"/>
          </a:xfrm>
          <a:prstGeom prst="rect">
            <a:avLst/>
          </a:prstGeom>
          <a:noFill/>
        </p:spPr>
        <p:txBody>
          <a:bodyPr wrap="square" rtlCol="0">
            <a:spAutoFit/>
          </a:bodyPr>
          <a:lstStyle/>
          <a:p>
            <a:r>
              <a:rPr lang="nl-NL" sz="1050" b="1">
                <a:solidFill>
                  <a:srgbClr val="FF0000"/>
                </a:solidFill>
              </a:rPr>
              <a:t>BOUW</a:t>
            </a:r>
          </a:p>
        </p:txBody>
      </p:sp>
      <p:grpSp>
        <p:nvGrpSpPr>
          <p:cNvPr id="5" name="Groep 4">
            <a:extLst>
              <a:ext uri="{FF2B5EF4-FFF2-40B4-BE49-F238E27FC236}">
                <a16:creationId xmlns:a16="http://schemas.microsoft.com/office/drawing/2014/main" id="{B127576D-308D-8507-4849-98DADF8B5ED8}"/>
              </a:ext>
            </a:extLst>
          </p:cNvPr>
          <p:cNvGrpSpPr/>
          <p:nvPr/>
        </p:nvGrpSpPr>
        <p:grpSpPr>
          <a:xfrm>
            <a:off x="1420649" y="150607"/>
            <a:ext cx="10825717" cy="6605195"/>
            <a:chOff x="1420649" y="150607"/>
            <a:chExt cx="10825717" cy="6605195"/>
          </a:xfrm>
        </p:grpSpPr>
        <p:sp>
          <p:nvSpPr>
            <p:cNvPr id="22" name="Rechthoek 21">
              <a:extLst>
                <a:ext uri="{FF2B5EF4-FFF2-40B4-BE49-F238E27FC236}">
                  <a16:creationId xmlns:a16="http://schemas.microsoft.com/office/drawing/2014/main" id="{4AE9052E-604B-4803-AF89-AED30C9E3219}"/>
                </a:ext>
              </a:extLst>
            </p:cNvPr>
            <p:cNvSpPr/>
            <p:nvPr/>
          </p:nvSpPr>
          <p:spPr>
            <a:xfrm>
              <a:off x="1430400" y="150607"/>
              <a:ext cx="10575712" cy="657308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lumMod val="95000"/>
                  </a:schemeClr>
                </a:solidFill>
              </a:endParaRPr>
            </a:p>
          </p:txBody>
        </p:sp>
        <p:sp>
          <p:nvSpPr>
            <p:cNvPr id="23" name="Linkeraccolade 22">
              <a:extLst>
                <a:ext uri="{FF2B5EF4-FFF2-40B4-BE49-F238E27FC236}">
                  <a16:creationId xmlns:a16="http://schemas.microsoft.com/office/drawing/2014/main" id="{E496F160-6B3B-4BC5-8F55-E88DB79F215C}"/>
                </a:ext>
              </a:extLst>
            </p:cNvPr>
            <p:cNvSpPr/>
            <p:nvPr/>
          </p:nvSpPr>
          <p:spPr>
            <a:xfrm rot="5400000">
              <a:off x="9903226" y="368328"/>
              <a:ext cx="206000" cy="807714"/>
            </a:xfrm>
            <a:prstGeom prst="leftBrace">
              <a:avLst>
                <a:gd name="adj1" fmla="val 22066"/>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4" name="Linkeraccolade 23">
              <a:extLst>
                <a:ext uri="{FF2B5EF4-FFF2-40B4-BE49-F238E27FC236}">
                  <a16:creationId xmlns:a16="http://schemas.microsoft.com/office/drawing/2014/main" id="{4A858DAC-A049-4E07-BBCC-DBC730DF3761}"/>
                </a:ext>
              </a:extLst>
            </p:cNvPr>
            <p:cNvSpPr/>
            <p:nvPr/>
          </p:nvSpPr>
          <p:spPr>
            <a:xfrm rot="5400000">
              <a:off x="6747332" y="-1956154"/>
              <a:ext cx="206000" cy="5452933"/>
            </a:xfrm>
            <a:prstGeom prst="leftBrace">
              <a:avLst>
                <a:gd name="adj1" fmla="val 24579"/>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5" name="Linkeraccolade 24">
              <a:extLst>
                <a:ext uri="{FF2B5EF4-FFF2-40B4-BE49-F238E27FC236}">
                  <a16:creationId xmlns:a16="http://schemas.microsoft.com/office/drawing/2014/main" id="{BF7594D0-53A1-414A-A919-97ECCF7964E6}"/>
                </a:ext>
              </a:extLst>
            </p:cNvPr>
            <p:cNvSpPr/>
            <p:nvPr/>
          </p:nvSpPr>
          <p:spPr>
            <a:xfrm rot="5400000">
              <a:off x="2979478" y="-240169"/>
              <a:ext cx="206000" cy="2022266"/>
            </a:xfrm>
            <a:prstGeom prst="leftBrace">
              <a:avLst>
                <a:gd name="adj1" fmla="val 26813"/>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26" name="Rechte verbindingslijn met pijl 25">
              <a:extLst>
                <a:ext uri="{FF2B5EF4-FFF2-40B4-BE49-F238E27FC236}">
                  <a16:creationId xmlns:a16="http://schemas.microsoft.com/office/drawing/2014/main" id="{FB2ED13F-28FC-466B-BD18-B8231494CEF3}"/>
                </a:ext>
              </a:extLst>
            </p:cNvPr>
            <p:cNvCxnSpPr>
              <a:cxnSpLocks/>
            </p:cNvCxnSpPr>
            <p:nvPr/>
          </p:nvCxnSpPr>
          <p:spPr>
            <a:xfrm flipH="1">
              <a:off x="3452703" y="3321104"/>
              <a:ext cx="224522" cy="0"/>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C3D69274-F891-487E-906F-C7539D34C45C}"/>
                </a:ext>
              </a:extLst>
            </p:cNvPr>
            <p:cNvCxnSpPr>
              <a:cxnSpLocks/>
            </p:cNvCxnSpPr>
            <p:nvPr/>
          </p:nvCxnSpPr>
          <p:spPr>
            <a:xfrm flipV="1">
              <a:off x="3678586" y="2592802"/>
              <a:ext cx="0" cy="728303"/>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23930E7E-FE6F-43A5-B9B8-EAA9F16301EE}"/>
                </a:ext>
              </a:extLst>
            </p:cNvPr>
            <p:cNvCxnSpPr>
              <a:cxnSpLocks/>
            </p:cNvCxnSpPr>
            <p:nvPr/>
          </p:nvCxnSpPr>
          <p:spPr>
            <a:xfrm flipH="1">
              <a:off x="3677225" y="2592802"/>
              <a:ext cx="224522" cy="0"/>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EF36AEF7-DC36-4040-B147-F4BA01C794CF}"/>
                </a:ext>
              </a:extLst>
            </p:cNvPr>
            <p:cNvCxnSpPr>
              <a:cxnSpLocks/>
            </p:cNvCxnSpPr>
            <p:nvPr/>
          </p:nvCxnSpPr>
          <p:spPr>
            <a:xfrm flipV="1">
              <a:off x="3899360" y="2260444"/>
              <a:ext cx="2387" cy="339731"/>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37D4558E-2F2D-44D6-98F4-030045DA6076}"/>
                </a:ext>
              </a:extLst>
            </p:cNvPr>
            <p:cNvCxnSpPr>
              <a:cxnSpLocks/>
            </p:cNvCxnSpPr>
            <p:nvPr/>
          </p:nvCxnSpPr>
          <p:spPr>
            <a:xfrm flipH="1">
              <a:off x="3899360" y="2255610"/>
              <a:ext cx="207226" cy="1432"/>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CFD69B5D-BF3D-44E6-81E5-4206143E20DF}"/>
                </a:ext>
              </a:extLst>
            </p:cNvPr>
            <p:cNvCxnSpPr>
              <a:cxnSpLocks/>
            </p:cNvCxnSpPr>
            <p:nvPr/>
          </p:nvCxnSpPr>
          <p:spPr>
            <a:xfrm flipH="1" flipV="1">
              <a:off x="4103279" y="1993262"/>
              <a:ext cx="3307" cy="261879"/>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E5231083-BA33-4D22-87D6-5C6E9E99E134}"/>
                </a:ext>
              </a:extLst>
            </p:cNvPr>
            <p:cNvCxnSpPr>
              <a:cxnSpLocks/>
            </p:cNvCxnSpPr>
            <p:nvPr/>
          </p:nvCxnSpPr>
          <p:spPr>
            <a:xfrm flipH="1">
              <a:off x="4106586" y="1995077"/>
              <a:ext cx="5473345" cy="0"/>
            </a:xfrm>
            <a:prstGeom prst="straightConnector1">
              <a:avLst/>
            </a:prstGeom>
            <a:ln w="38100">
              <a:solidFill>
                <a:srgbClr val="FF0000"/>
              </a:solidFill>
              <a:headEnd type="oval" w="med" len="med"/>
              <a:tailEnd type="none" w="sm" len="sm"/>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8102508F-D232-45A7-AD67-0860801CCFF7}"/>
                </a:ext>
              </a:extLst>
            </p:cNvPr>
            <p:cNvCxnSpPr>
              <a:cxnSpLocks/>
            </p:cNvCxnSpPr>
            <p:nvPr/>
          </p:nvCxnSpPr>
          <p:spPr>
            <a:xfrm>
              <a:off x="9591452" y="1798562"/>
              <a:ext cx="632429" cy="0"/>
            </a:xfrm>
            <a:prstGeom prst="straightConnector1">
              <a:avLst/>
            </a:prstGeom>
            <a:ln w="38100" cap="rnd">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97720F87-50D4-4D87-9AD1-FE8879A8DD16}"/>
                </a:ext>
              </a:extLst>
            </p:cNvPr>
            <p:cNvCxnSpPr>
              <a:cxnSpLocks/>
            </p:cNvCxnSpPr>
            <p:nvPr/>
          </p:nvCxnSpPr>
          <p:spPr>
            <a:xfrm flipV="1">
              <a:off x="9591452" y="1595944"/>
              <a:ext cx="1637583" cy="2"/>
            </a:xfrm>
            <a:prstGeom prst="straightConnector1">
              <a:avLst/>
            </a:prstGeom>
            <a:ln w="38100" cap="rnd">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Vrije vorm: vorm 34">
              <a:extLst>
                <a:ext uri="{FF2B5EF4-FFF2-40B4-BE49-F238E27FC236}">
                  <a16:creationId xmlns:a16="http://schemas.microsoft.com/office/drawing/2014/main" id="{8E92424C-B284-4BE7-BA90-B2B06C65BBA4}"/>
                </a:ext>
              </a:extLst>
            </p:cNvPr>
            <p:cNvSpPr/>
            <p:nvPr/>
          </p:nvSpPr>
          <p:spPr>
            <a:xfrm>
              <a:off x="2150474" y="3426970"/>
              <a:ext cx="1324427" cy="2380876"/>
            </a:xfrm>
            <a:custGeom>
              <a:avLst/>
              <a:gdLst>
                <a:gd name="connsiteX0" fmla="*/ 0 w 1292087"/>
                <a:gd name="connsiteY0" fmla="*/ 0 h 2130950"/>
                <a:gd name="connsiteX1" fmla="*/ 163001 w 1292087"/>
                <a:gd name="connsiteY1" fmla="*/ 151075 h 2130950"/>
                <a:gd name="connsiteX2" fmla="*/ 512859 w 1292087"/>
                <a:gd name="connsiteY2" fmla="*/ 580445 h 2130950"/>
                <a:gd name="connsiteX3" fmla="*/ 791154 w 1292087"/>
                <a:gd name="connsiteY3" fmla="*/ 1077402 h 2130950"/>
                <a:gd name="connsiteX4" fmla="*/ 1101255 w 1292087"/>
                <a:gd name="connsiteY4" fmla="*/ 1745311 h 2130950"/>
                <a:gd name="connsiteX5" fmla="*/ 1292087 w 1292087"/>
                <a:gd name="connsiteY5" fmla="*/ 2130950 h 213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087" h="2130950">
                  <a:moveTo>
                    <a:pt x="0" y="0"/>
                  </a:moveTo>
                  <a:cubicBezTo>
                    <a:pt x="38762" y="27167"/>
                    <a:pt x="77525" y="54334"/>
                    <a:pt x="163001" y="151075"/>
                  </a:cubicBezTo>
                  <a:cubicBezTo>
                    <a:pt x="248477" y="247816"/>
                    <a:pt x="408167" y="426057"/>
                    <a:pt x="512859" y="580445"/>
                  </a:cubicBezTo>
                  <a:cubicBezTo>
                    <a:pt x="617551" y="734833"/>
                    <a:pt x="693088" y="883258"/>
                    <a:pt x="791154" y="1077402"/>
                  </a:cubicBezTo>
                  <a:cubicBezTo>
                    <a:pt x="889220" y="1271546"/>
                    <a:pt x="1017766" y="1569720"/>
                    <a:pt x="1101255" y="1745311"/>
                  </a:cubicBezTo>
                  <a:cubicBezTo>
                    <a:pt x="1184744" y="1920902"/>
                    <a:pt x="1249017" y="2068665"/>
                    <a:pt x="1292087" y="2130950"/>
                  </a:cubicBezTo>
                </a:path>
              </a:pathLst>
            </a:custGeom>
            <a:noFill/>
            <a:ln w="38100">
              <a:solidFill>
                <a:schemeClr val="accent6">
                  <a:lumMod val="50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6" name="Rechte verbindingslijn met pijl 35">
              <a:extLst>
                <a:ext uri="{FF2B5EF4-FFF2-40B4-BE49-F238E27FC236}">
                  <a16:creationId xmlns:a16="http://schemas.microsoft.com/office/drawing/2014/main" id="{1DB72912-785D-4D53-A862-376A3C910645}"/>
                </a:ext>
              </a:extLst>
            </p:cNvPr>
            <p:cNvCxnSpPr>
              <a:cxnSpLocks/>
            </p:cNvCxnSpPr>
            <p:nvPr/>
          </p:nvCxnSpPr>
          <p:spPr>
            <a:xfrm flipV="1">
              <a:off x="3476048" y="5586589"/>
              <a:ext cx="0" cy="221257"/>
            </a:xfrm>
            <a:prstGeom prst="straightConnector1">
              <a:avLst/>
            </a:prstGeom>
            <a:ln w="38100">
              <a:solidFill>
                <a:schemeClr val="accent6">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a:extLst>
                <a:ext uri="{FF2B5EF4-FFF2-40B4-BE49-F238E27FC236}">
                  <a16:creationId xmlns:a16="http://schemas.microsoft.com/office/drawing/2014/main" id="{5585D12A-9A42-4FC5-BB84-FC30CA604E72}"/>
                </a:ext>
              </a:extLst>
            </p:cNvPr>
            <p:cNvCxnSpPr>
              <a:cxnSpLocks/>
            </p:cNvCxnSpPr>
            <p:nvPr/>
          </p:nvCxnSpPr>
          <p:spPr>
            <a:xfrm flipH="1">
              <a:off x="3476048" y="5585666"/>
              <a:ext cx="224522" cy="0"/>
            </a:xfrm>
            <a:prstGeom prst="straightConnector1">
              <a:avLst/>
            </a:prstGeom>
            <a:ln w="38100">
              <a:solidFill>
                <a:schemeClr val="accent6">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B29DD23-6713-4B07-B61E-6A0F5CC33594}"/>
                </a:ext>
              </a:extLst>
            </p:cNvPr>
            <p:cNvCxnSpPr>
              <a:cxnSpLocks/>
            </p:cNvCxnSpPr>
            <p:nvPr/>
          </p:nvCxnSpPr>
          <p:spPr>
            <a:xfrm flipV="1">
              <a:off x="3701719" y="5356845"/>
              <a:ext cx="0" cy="228821"/>
            </a:xfrm>
            <a:prstGeom prst="straightConnector1">
              <a:avLst/>
            </a:prstGeom>
            <a:ln w="38100">
              <a:solidFill>
                <a:schemeClr val="accent6">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Rechte verbindingslijn met pijl 38">
              <a:extLst>
                <a:ext uri="{FF2B5EF4-FFF2-40B4-BE49-F238E27FC236}">
                  <a16:creationId xmlns:a16="http://schemas.microsoft.com/office/drawing/2014/main" id="{EA65A587-D5B9-407D-AE5D-C34462BF39FF}"/>
                </a:ext>
              </a:extLst>
            </p:cNvPr>
            <p:cNvCxnSpPr>
              <a:cxnSpLocks/>
            </p:cNvCxnSpPr>
            <p:nvPr/>
          </p:nvCxnSpPr>
          <p:spPr>
            <a:xfrm flipH="1">
              <a:off x="3701719" y="5356845"/>
              <a:ext cx="224522" cy="0"/>
            </a:xfrm>
            <a:prstGeom prst="straightConnector1">
              <a:avLst/>
            </a:prstGeom>
            <a:ln w="38100">
              <a:solidFill>
                <a:schemeClr val="accent6">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FA284C54-760D-46B2-B55F-403F2B4D857D}"/>
                </a:ext>
              </a:extLst>
            </p:cNvPr>
            <p:cNvCxnSpPr>
              <a:cxnSpLocks/>
            </p:cNvCxnSpPr>
            <p:nvPr/>
          </p:nvCxnSpPr>
          <p:spPr>
            <a:xfrm flipV="1">
              <a:off x="3926241" y="5175029"/>
              <a:ext cx="0" cy="181816"/>
            </a:xfrm>
            <a:prstGeom prst="straightConnector1">
              <a:avLst/>
            </a:prstGeom>
            <a:ln w="38100">
              <a:solidFill>
                <a:schemeClr val="accent6">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id="{24DC3C3E-62A7-4800-9DB5-F1BDF4832EEB}"/>
                </a:ext>
              </a:extLst>
            </p:cNvPr>
            <p:cNvCxnSpPr>
              <a:cxnSpLocks/>
            </p:cNvCxnSpPr>
            <p:nvPr/>
          </p:nvCxnSpPr>
          <p:spPr>
            <a:xfrm flipH="1">
              <a:off x="3926242" y="5175028"/>
              <a:ext cx="200027" cy="0"/>
            </a:xfrm>
            <a:prstGeom prst="straightConnector1">
              <a:avLst/>
            </a:prstGeom>
            <a:ln w="38100">
              <a:solidFill>
                <a:schemeClr val="accent6">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a:extLst>
                <a:ext uri="{FF2B5EF4-FFF2-40B4-BE49-F238E27FC236}">
                  <a16:creationId xmlns:a16="http://schemas.microsoft.com/office/drawing/2014/main" id="{10A91C31-D1DC-4F5B-95EF-E6B4F58A1989}"/>
                </a:ext>
              </a:extLst>
            </p:cNvPr>
            <p:cNvCxnSpPr>
              <a:cxnSpLocks/>
            </p:cNvCxnSpPr>
            <p:nvPr/>
          </p:nvCxnSpPr>
          <p:spPr>
            <a:xfrm flipV="1">
              <a:off x="4125605" y="4998613"/>
              <a:ext cx="665" cy="195792"/>
            </a:xfrm>
            <a:prstGeom prst="straightConnector1">
              <a:avLst/>
            </a:prstGeom>
            <a:ln w="38100">
              <a:solidFill>
                <a:schemeClr val="accent6">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a:extLst>
                <a:ext uri="{FF2B5EF4-FFF2-40B4-BE49-F238E27FC236}">
                  <a16:creationId xmlns:a16="http://schemas.microsoft.com/office/drawing/2014/main" id="{30BBB532-7024-46BA-8522-4BE1387D0F3B}"/>
                </a:ext>
              </a:extLst>
            </p:cNvPr>
            <p:cNvCxnSpPr>
              <a:cxnSpLocks/>
            </p:cNvCxnSpPr>
            <p:nvPr/>
          </p:nvCxnSpPr>
          <p:spPr>
            <a:xfrm flipH="1">
              <a:off x="4126270" y="4999473"/>
              <a:ext cx="5440683" cy="0"/>
            </a:xfrm>
            <a:prstGeom prst="straightConnector1">
              <a:avLst/>
            </a:prstGeom>
            <a:ln w="38100">
              <a:solidFill>
                <a:schemeClr val="accent6">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a:extLst>
                <a:ext uri="{FF2B5EF4-FFF2-40B4-BE49-F238E27FC236}">
                  <a16:creationId xmlns:a16="http://schemas.microsoft.com/office/drawing/2014/main" id="{231B55F1-7898-4422-A558-842CEA114260}"/>
                </a:ext>
              </a:extLst>
            </p:cNvPr>
            <p:cNvCxnSpPr>
              <a:cxnSpLocks/>
              <a:endCxn id="69" idx="3"/>
            </p:cNvCxnSpPr>
            <p:nvPr/>
          </p:nvCxnSpPr>
          <p:spPr>
            <a:xfrm flipH="1" flipV="1">
              <a:off x="9561264" y="4342048"/>
              <a:ext cx="11139" cy="656568"/>
            </a:xfrm>
            <a:prstGeom prst="straightConnector1">
              <a:avLst/>
            </a:prstGeom>
            <a:ln w="38100">
              <a:solidFill>
                <a:schemeClr val="accent6">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Rechte verbindingslijn met pijl 44">
              <a:extLst>
                <a:ext uri="{FF2B5EF4-FFF2-40B4-BE49-F238E27FC236}">
                  <a16:creationId xmlns:a16="http://schemas.microsoft.com/office/drawing/2014/main" id="{1B51F1E6-46FB-4995-8E3E-4814C754B76F}"/>
                </a:ext>
              </a:extLst>
            </p:cNvPr>
            <p:cNvCxnSpPr>
              <a:cxnSpLocks/>
            </p:cNvCxnSpPr>
            <p:nvPr/>
          </p:nvCxnSpPr>
          <p:spPr>
            <a:xfrm>
              <a:off x="9566951" y="4831648"/>
              <a:ext cx="807715" cy="0"/>
            </a:xfrm>
            <a:prstGeom prst="straightConnector1">
              <a:avLst/>
            </a:prstGeom>
            <a:ln w="38100">
              <a:solidFill>
                <a:schemeClr val="accent6">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Rechte verbindingslijn met pijl 45">
              <a:extLst>
                <a:ext uri="{FF2B5EF4-FFF2-40B4-BE49-F238E27FC236}">
                  <a16:creationId xmlns:a16="http://schemas.microsoft.com/office/drawing/2014/main" id="{8DD3526B-40FD-4B47-9343-37E4ED1AEA2C}"/>
                </a:ext>
              </a:extLst>
            </p:cNvPr>
            <p:cNvCxnSpPr>
              <a:cxnSpLocks/>
            </p:cNvCxnSpPr>
            <p:nvPr/>
          </p:nvCxnSpPr>
          <p:spPr>
            <a:xfrm>
              <a:off x="9566951" y="4577250"/>
              <a:ext cx="807715" cy="0"/>
            </a:xfrm>
            <a:prstGeom prst="straightConnector1">
              <a:avLst/>
            </a:prstGeom>
            <a:ln w="38100">
              <a:solidFill>
                <a:schemeClr val="accent6">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Rechte verbindingslijn met pijl 46">
              <a:extLst>
                <a:ext uri="{FF2B5EF4-FFF2-40B4-BE49-F238E27FC236}">
                  <a16:creationId xmlns:a16="http://schemas.microsoft.com/office/drawing/2014/main" id="{DAA51646-6389-4E61-951F-0B423DA72899}"/>
                </a:ext>
              </a:extLst>
            </p:cNvPr>
            <p:cNvCxnSpPr>
              <a:cxnSpLocks/>
              <a:stCxn id="69" idx="3"/>
            </p:cNvCxnSpPr>
            <p:nvPr/>
          </p:nvCxnSpPr>
          <p:spPr>
            <a:xfrm>
              <a:off x="9561264" y="4342048"/>
              <a:ext cx="813403" cy="0"/>
            </a:xfrm>
            <a:prstGeom prst="straightConnector1">
              <a:avLst/>
            </a:prstGeom>
            <a:ln w="38100">
              <a:solidFill>
                <a:schemeClr val="accent6">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Rechte verbindingslijn met pijl 47">
              <a:extLst>
                <a:ext uri="{FF2B5EF4-FFF2-40B4-BE49-F238E27FC236}">
                  <a16:creationId xmlns:a16="http://schemas.microsoft.com/office/drawing/2014/main" id="{1031B825-5725-4DBF-80D1-7CD70C584F51}"/>
                </a:ext>
              </a:extLst>
            </p:cNvPr>
            <p:cNvCxnSpPr>
              <a:cxnSpLocks/>
            </p:cNvCxnSpPr>
            <p:nvPr/>
          </p:nvCxnSpPr>
          <p:spPr>
            <a:xfrm>
              <a:off x="2093553" y="6160843"/>
              <a:ext cx="7492338" cy="4002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Rechte verbindingslijn 48">
              <a:extLst>
                <a:ext uri="{FF2B5EF4-FFF2-40B4-BE49-F238E27FC236}">
                  <a16:creationId xmlns:a16="http://schemas.microsoft.com/office/drawing/2014/main" id="{72691663-E0A5-4C74-8288-50CB71CB8632}"/>
                </a:ext>
              </a:extLst>
            </p:cNvPr>
            <p:cNvCxnSpPr>
              <a:cxnSpLocks/>
            </p:cNvCxnSpPr>
            <p:nvPr/>
          </p:nvCxnSpPr>
          <p:spPr>
            <a:xfrm flipH="1">
              <a:off x="2033559" y="770312"/>
              <a:ext cx="7169" cy="5617471"/>
            </a:xfrm>
            <a:prstGeom prst="line">
              <a:avLst/>
            </a:prstGeom>
            <a:ln w="19050">
              <a:solidFill>
                <a:schemeClr val="accent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BA9DE5CD-8826-4FE8-B8FF-E468ABAE49DB}"/>
                </a:ext>
              </a:extLst>
            </p:cNvPr>
            <p:cNvCxnSpPr>
              <a:cxnSpLocks/>
            </p:cNvCxnSpPr>
            <p:nvPr/>
          </p:nvCxnSpPr>
          <p:spPr>
            <a:xfrm>
              <a:off x="1685907" y="3586470"/>
              <a:ext cx="8663265" cy="0"/>
            </a:xfrm>
            <a:prstGeom prst="line">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4F7952B1-59EB-4235-B274-85ACD81AF478}"/>
                </a:ext>
              </a:extLst>
            </p:cNvPr>
            <p:cNvCxnSpPr>
              <a:cxnSpLocks/>
            </p:cNvCxnSpPr>
            <p:nvPr/>
          </p:nvCxnSpPr>
          <p:spPr>
            <a:xfrm flipV="1">
              <a:off x="2150474" y="3426969"/>
              <a:ext cx="0" cy="147290"/>
            </a:xfrm>
            <a:prstGeom prst="straightConnector1">
              <a:avLst/>
            </a:prstGeom>
            <a:ln w="38100">
              <a:solidFill>
                <a:schemeClr val="accent6">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Rechte verbindingslijn met pijl 51">
              <a:extLst>
                <a:ext uri="{FF2B5EF4-FFF2-40B4-BE49-F238E27FC236}">
                  <a16:creationId xmlns:a16="http://schemas.microsoft.com/office/drawing/2014/main" id="{EA9ACB42-B252-48FC-9BBB-5ED1C7BCA96F}"/>
                </a:ext>
              </a:extLst>
            </p:cNvPr>
            <p:cNvCxnSpPr>
              <a:cxnSpLocks/>
            </p:cNvCxnSpPr>
            <p:nvPr/>
          </p:nvCxnSpPr>
          <p:spPr>
            <a:xfrm flipV="1">
              <a:off x="3452703" y="3321104"/>
              <a:ext cx="0" cy="265366"/>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3" name="Tekstvak 52">
              <a:extLst>
                <a:ext uri="{FF2B5EF4-FFF2-40B4-BE49-F238E27FC236}">
                  <a16:creationId xmlns:a16="http://schemas.microsoft.com/office/drawing/2014/main" id="{ED6CF7A6-ECC2-441E-966D-CEDCED76F9FE}"/>
                </a:ext>
              </a:extLst>
            </p:cNvPr>
            <p:cNvSpPr txBox="1"/>
            <p:nvPr/>
          </p:nvSpPr>
          <p:spPr>
            <a:xfrm>
              <a:off x="3699605" y="5416333"/>
              <a:ext cx="1165185" cy="302879"/>
            </a:xfrm>
            <a:prstGeom prst="rect">
              <a:avLst/>
            </a:prstGeom>
            <a:noFill/>
          </p:spPr>
          <p:txBody>
            <a:bodyPr wrap="square" rtlCol="0">
              <a:spAutoFit/>
            </a:bodyPr>
            <a:lstStyle/>
            <a:p>
              <a:r>
                <a:rPr lang="nl-NL" sz="1050" b="1">
                  <a:solidFill>
                    <a:schemeClr val="accent6">
                      <a:lumMod val="75000"/>
                    </a:schemeClr>
                  </a:solidFill>
                </a:rPr>
                <a:t>PRODUCEREN</a:t>
              </a:r>
            </a:p>
          </p:txBody>
        </p:sp>
        <p:sp>
          <p:nvSpPr>
            <p:cNvPr id="54" name="Tekstvak 53">
              <a:extLst>
                <a:ext uri="{FF2B5EF4-FFF2-40B4-BE49-F238E27FC236}">
                  <a16:creationId xmlns:a16="http://schemas.microsoft.com/office/drawing/2014/main" id="{15DDF499-0733-4AF9-BF1F-8B3162ABA36B}"/>
                </a:ext>
              </a:extLst>
            </p:cNvPr>
            <p:cNvSpPr txBox="1"/>
            <p:nvPr/>
          </p:nvSpPr>
          <p:spPr>
            <a:xfrm>
              <a:off x="3474900" y="5661963"/>
              <a:ext cx="1165185" cy="302879"/>
            </a:xfrm>
            <a:prstGeom prst="rect">
              <a:avLst/>
            </a:prstGeom>
            <a:noFill/>
          </p:spPr>
          <p:txBody>
            <a:bodyPr wrap="square" rtlCol="0">
              <a:spAutoFit/>
            </a:bodyPr>
            <a:lstStyle/>
            <a:p>
              <a:r>
                <a:rPr lang="nl-NL" sz="1050" b="1">
                  <a:solidFill>
                    <a:schemeClr val="accent6">
                      <a:lumMod val="75000"/>
                    </a:schemeClr>
                  </a:solidFill>
                </a:rPr>
                <a:t>OOGSTEN</a:t>
              </a:r>
            </a:p>
          </p:txBody>
        </p:sp>
        <p:sp>
          <p:nvSpPr>
            <p:cNvPr id="55" name="Tekstvak 54">
              <a:extLst>
                <a:ext uri="{FF2B5EF4-FFF2-40B4-BE49-F238E27FC236}">
                  <a16:creationId xmlns:a16="http://schemas.microsoft.com/office/drawing/2014/main" id="{A9341567-F022-46ED-85D1-8E928ECC8206}"/>
                </a:ext>
              </a:extLst>
            </p:cNvPr>
            <p:cNvSpPr txBox="1"/>
            <p:nvPr/>
          </p:nvSpPr>
          <p:spPr>
            <a:xfrm>
              <a:off x="3926424" y="5177918"/>
              <a:ext cx="1372955" cy="293972"/>
            </a:xfrm>
            <a:prstGeom prst="rect">
              <a:avLst/>
            </a:prstGeom>
            <a:noFill/>
          </p:spPr>
          <p:txBody>
            <a:bodyPr wrap="square" rtlCol="0">
              <a:spAutoFit/>
            </a:bodyPr>
            <a:lstStyle/>
            <a:p>
              <a:r>
                <a:rPr lang="nl-NL" sz="1050" b="1">
                  <a:solidFill>
                    <a:schemeClr val="accent6">
                      <a:lumMod val="75000"/>
                    </a:schemeClr>
                  </a:solidFill>
                </a:rPr>
                <a:t>TRANSPORTEREN</a:t>
              </a:r>
            </a:p>
          </p:txBody>
        </p:sp>
        <p:sp>
          <p:nvSpPr>
            <p:cNvPr id="56" name="Tekstvak 55">
              <a:extLst>
                <a:ext uri="{FF2B5EF4-FFF2-40B4-BE49-F238E27FC236}">
                  <a16:creationId xmlns:a16="http://schemas.microsoft.com/office/drawing/2014/main" id="{BD2E885E-4879-424A-BCAE-CB3A57998981}"/>
                </a:ext>
              </a:extLst>
            </p:cNvPr>
            <p:cNvSpPr txBox="1"/>
            <p:nvPr/>
          </p:nvSpPr>
          <p:spPr>
            <a:xfrm>
              <a:off x="4125605" y="4992784"/>
              <a:ext cx="1372955" cy="293972"/>
            </a:xfrm>
            <a:prstGeom prst="rect">
              <a:avLst/>
            </a:prstGeom>
            <a:noFill/>
          </p:spPr>
          <p:txBody>
            <a:bodyPr wrap="square" rtlCol="0">
              <a:spAutoFit/>
            </a:bodyPr>
            <a:lstStyle/>
            <a:p>
              <a:r>
                <a:rPr lang="nl-NL" sz="1050" b="1">
                  <a:solidFill>
                    <a:schemeClr val="accent6">
                      <a:lumMod val="75000"/>
                    </a:schemeClr>
                  </a:solidFill>
                </a:rPr>
                <a:t>BOUWEN</a:t>
              </a:r>
            </a:p>
          </p:txBody>
        </p:sp>
        <p:sp>
          <p:nvSpPr>
            <p:cNvPr id="57" name="Tekstvak 56">
              <a:extLst>
                <a:ext uri="{FF2B5EF4-FFF2-40B4-BE49-F238E27FC236}">
                  <a16:creationId xmlns:a16="http://schemas.microsoft.com/office/drawing/2014/main" id="{5F4A27C2-DDB7-4392-B97C-6E8323BA159D}"/>
                </a:ext>
              </a:extLst>
            </p:cNvPr>
            <p:cNvSpPr txBox="1"/>
            <p:nvPr/>
          </p:nvSpPr>
          <p:spPr>
            <a:xfrm>
              <a:off x="2227371" y="3316342"/>
              <a:ext cx="1372955" cy="293972"/>
            </a:xfrm>
            <a:prstGeom prst="rect">
              <a:avLst/>
            </a:prstGeom>
            <a:noFill/>
          </p:spPr>
          <p:txBody>
            <a:bodyPr wrap="square" rtlCol="0">
              <a:spAutoFit/>
            </a:bodyPr>
            <a:lstStyle/>
            <a:p>
              <a:r>
                <a:rPr lang="nl-NL" sz="1050" b="1">
                  <a:solidFill>
                    <a:schemeClr val="accent6">
                      <a:lumMod val="75000"/>
                    </a:schemeClr>
                  </a:solidFill>
                </a:rPr>
                <a:t>TEELT</a:t>
              </a:r>
            </a:p>
          </p:txBody>
        </p:sp>
        <p:sp>
          <p:nvSpPr>
            <p:cNvPr id="58" name="Tekstvak 57">
              <a:extLst>
                <a:ext uri="{FF2B5EF4-FFF2-40B4-BE49-F238E27FC236}">
                  <a16:creationId xmlns:a16="http://schemas.microsoft.com/office/drawing/2014/main" id="{C78B2BE1-6296-4E49-93AA-7181A1CE87AF}"/>
                </a:ext>
              </a:extLst>
            </p:cNvPr>
            <p:cNvSpPr txBox="1"/>
            <p:nvPr/>
          </p:nvSpPr>
          <p:spPr>
            <a:xfrm rot="16200000">
              <a:off x="969622" y="4311808"/>
              <a:ext cx="1725822" cy="284424"/>
            </a:xfrm>
            <a:prstGeom prst="rect">
              <a:avLst/>
            </a:prstGeom>
            <a:noFill/>
          </p:spPr>
          <p:txBody>
            <a:bodyPr wrap="square" rtlCol="0">
              <a:spAutoFit/>
            </a:bodyPr>
            <a:lstStyle/>
            <a:p>
              <a:pPr algn="r"/>
              <a:r>
                <a:rPr lang="nl-NL" sz="1200" b="1">
                  <a:solidFill>
                    <a:schemeClr val="accent6">
                      <a:lumMod val="75000"/>
                    </a:schemeClr>
                  </a:solidFill>
                </a:rPr>
                <a:t>KOOLSTOF OPSLAG</a:t>
              </a:r>
            </a:p>
          </p:txBody>
        </p:sp>
        <p:cxnSp>
          <p:nvCxnSpPr>
            <p:cNvPr id="59" name="Rechte verbindingslijn met pijl 58">
              <a:extLst>
                <a:ext uri="{FF2B5EF4-FFF2-40B4-BE49-F238E27FC236}">
                  <a16:creationId xmlns:a16="http://schemas.microsoft.com/office/drawing/2014/main" id="{07C2FC79-7AC7-46A2-A296-632599645DD8}"/>
                </a:ext>
              </a:extLst>
            </p:cNvPr>
            <p:cNvCxnSpPr>
              <a:cxnSpLocks/>
            </p:cNvCxnSpPr>
            <p:nvPr/>
          </p:nvCxnSpPr>
          <p:spPr>
            <a:xfrm flipH="1">
              <a:off x="1832533" y="5139409"/>
              <a:ext cx="1" cy="813508"/>
            </a:xfrm>
            <a:prstGeom prst="straightConnector1">
              <a:avLst/>
            </a:prstGeom>
            <a:noFill/>
            <a:ln w="38100">
              <a:solidFill>
                <a:schemeClr val="accent6">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60" name="Tekstvak 59">
              <a:extLst>
                <a:ext uri="{FF2B5EF4-FFF2-40B4-BE49-F238E27FC236}">
                  <a16:creationId xmlns:a16="http://schemas.microsoft.com/office/drawing/2014/main" id="{E132240C-E13A-4808-A731-83A7C86C8CEE}"/>
                </a:ext>
              </a:extLst>
            </p:cNvPr>
            <p:cNvSpPr txBox="1"/>
            <p:nvPr/>
          </p:nvSpPr>
          <p:spPr>
            <a:xfrm rot="16200000">
              <a:off x="979687" y="2581347"/>
              <a:ext cx="1725822" cy="284424"/>
            </a:xfrm>
            <a:prstGeom prst="rect">
              <a:avLst/>
            </a:prstGeom>
            <a:noFill/>
          </p:spPr>
          <p:txBody>
            <a:bodyPr wrap="square" rtlCol="0">
              <a:spAutoFit/>
            </a:bodyPr>
            <a:lstStyle/>
            <a:p>
              <a:r>
                <a:rPr lang="nl-NL" sz="1200" b="1">
                  <a:solidFill>
                    <a:srgbClr val="FF0000"/>
                  </a:solidFill>
                </a:rPr>
                <a:t>EMISSIES</a:t>
              </a:r>
            </a:p>
          </p:txBody>
        </p:sp>
        <p:cxnSp>
          <p:nvCxnSpPr>
            <p:cNvPr id="61" name="Rechte verbindingslijn met pijl 60">
              <a:extLst>
                <a:ext uri="{FF2B5EF4-FFF2-40B4-BE49-F238E27FC236}">
                  <a16:creationId xmlns:a16="http://schemas.microsoft.com/office/drawing/2014/main" id="{5E69A7E3-DE11-4B51-83ED-6FE0FF11BE63}"/>
                </a:ext>
              </a:extLst>
            </p:cNvPr>
            <p:cNvCxnSpPr>
              <a:cxnSpLocks/>
            </p:cNvCxnSpPr>
            <p:nvPr/>
          </p:nvCxnSpPr>
          <p:spPr>
            <a:xfrm flipV="1">
              <a:off x="1832534" y="1860381"/>
              <a:ext cx="0" cy="867307"/>
            </a:xfrm>
            <a:prstGeom prst="straightConnector1">
              <a:avLst/>
            </a:pr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62" name="Tekstvak 61">
              <a:extLst>
                <a:ext uri="{FF2B5EF4-FFF2-40B4-BE49-F238E27FC236}">
                  <a16:creationId xmlns:a16="http://schemas.microsoft.com/office/drawing/2014/main" id="{6EC99D23-2D29-4255-9EE0-E31242D1365D}"/>
                </a:ext>
              </a:extLst>
            </p:cNvPr>
            <p:cNvSpPr txBox="1"/>
            <p:nvPr/>
          </p:nvSpPr>
          <p:spPr>
            <a:xfrm>
              <a:off x="2848017" y="3301593"/>
              <a:ext cx="1165185" cy="302879"/>
            </a:xfrm>
            <a:prstGeom prst="rect">
              <a:avLst/>
            </a:prstGeom>
            <a:noFill/>
          </p:spPr>
          <p:txBody>
            <a:bodyPr wrap="square" rtlCol="0">
              <a:spAutoFit/>
            </a:bodyPr>
            <a:lstStyle/>
            <a:p>
              <a:r>
                <a:rPr lang="nl-NL" sz="1050" b="1">
                  <a:solidFill>
                    <a:srgbClr val="FF0000"/>
                  </a:solidFill>
                </a:rPr>
                <a:t>DELVEN</a:t>
              </a:r>
            </a:p>
          </p:txBody>
        </p:sp>
        <p:sp>
          <p:nvSpPr>
            <p:cNvPr id="63" name="Tekstvak 62">
              <a:extLst>
                <a:ext uri="{FF2B5EF4-FFF2-40B4-BE49-F238E27FC236}">
                  <a16:creationId xmlns:a16="http://schemas.microsoft.com/office/drawing/2014/main" id="{594927B4-1325-4CF8-8DAD-E5B70B469A51}"/>
                </a:ext>
              </a:extLst>
            </p:cNvPr>
            <p:cNvSpPr txBox="1"/>
            <p:nvPr/>
          </p:nvSpPr>
          <p:spPr>
            <a:xfrm>
              <a:off x="2548059" y="2794891"/>
              <a:ext cx="1165185" cy="302879"/>
            </a:xfrm>
            <a:prstGeom prst="rect">
              <a:avLst/>
            </a:prstGeom>
            <a:noFill/>
          </p:spPr>
          <p:txBody>
            <a:bodyPr wrap="square" rtlCol="0">
              <a:spAutoFit/>
            </a:bodyPr>
            <a:lstStyle/>
            <a:p>
              <a:pPr algn="r"/>
              <a:r>
                <a:rPr lang="nl-NL" sz="1050" b="1">
                  <a:solidFill>
                    <a:srgbClr val="FF0000"/>
                  </a:solidFill>
                </a:rPr>
                <a:t>PRODUCTIE</a:t>
              </a:r>
            </a:p>
          </p:txBody>
        </p:sp>
        <p:sp>
          <p:nvSpPr>
            <p:cNvPr id="64" name="Tekstvak 63">
              <a:extLst>
                <a:ext uri="{FF2B5EF4-FFF2-40B4-BE49-F238E27FC236}">
                  <a16:creationId xmlns:a16="http://schemas.microsoft.com/office/drawing/2014/main" id="{76DA6351-EBBE-418D-8ED7-C62EFFB66CBD}"/>
                </a:ext>
              </a:extLst>
            </p:cNvPr>
            <p:cNvSpPr txBox="1"/>
            <p:nvPr/>
          </p:nvSpPr>
          <p:spPr>
            <a:xfrm>
              <a:off x="2762361" y="2273407"/>
              <a:ext cx="1165185" cy="302879"/>
            </a:xfrm>
            <a:prstGeom prst="rect">
              <a:avLst/>
            </a:prstGeom>
            <a:noFill/>
          </p:spPr>
          <p:txBody>
            <a:bodyPr wrap="square" rtlCol="0">
              <a:spAutoFit/>
            </a:bodyPr>
            <a:lstStyle/>
            <a:p>
              <a:pPr algn="r"/>
              <a:r>
                <a:rPr lang="nl-NL" sz="1050" b="1">
                  <a:solidFill>
                    <a:srgbClr val="FF0000"/>
                  </a:solidFill>
                </a:rPr>
                <a:t>TRANSPORT</a:t>
              </a:r>
            </a:p>
          </p:txBody>
        </p:sp>
        <p:sp>
          <p:nvSpPr>
            <p:cNvPr id="65" name="Tekstvak 64">
              <a:extLst>
                <a:ext uri="{FF2B5EF4-FFF2-40B4-BE49-F238E27FC236}">
                  <a16:creationId xmlns:a16="http://schemas.microsoft.com/office/drawing/2014/main" id="{583113B7-0553-44A0-A7B6-DDC96A1A84DB}"/>
                </a:ext>
              </a:extLst>
            </p:cNvPr>
            <p:cNvSpPr txBox="1"/>
            <p:nvPr/>
          </p:nvSpPr>
          <p:spPr>
            <a:xfrm>
              <a:off x="2953121" y="1959288"/>
              <a:ext cx="1165185" cy="302879"/>
            </a:xfrm>
            <a:prstGeom prst="rect">
              <a:avLst/>
            </a:prstGeom>
            <a:noFill/>
          </p:spPr>
          <p:txBody>
            <a:bodyPr wrap="square" rtlCol="0">
              <a:spAutoFit/>
            </a:bodyPr>
            <a:lstStyle/>
            <a:p>
              <a:pPr algn="r"/>
              <a:r>
                <a:rPr lang="nl-NL" sz="1050" b="1">
                  <a:solidFill>
                    <a:srgbClr val="FF0000"/>
                  </a:solidFill>
                </a:rPr>
                <a:t>BOUWEN</a:t>
              </a:r>
            </a:p>
          </p:txBody>
        </p:sp>
        <p:sp>
          <p:nvSpPr>
            <p:cNvPr id="66" name="Tekstvak 65">
              <a:extLst>
                <a:ext uri="{FF2B5EF4-FFF2-40B4-BE49-F238E27FC236}">
                  <a16:creationId xmlns:a16="http://schemas.microsoft.com/office/drawing/2014/main" id="{CA621A16-3304-47E6-95EE-75BF19A37623}"/>
                </a:ext>
              </a:extLst>
            </p:cNvPr>
            <p:cNvSpPr txBox="1"/>
            <p:nvPr/>
          </p:nvSpPr>
          <p:spPr>
            <a:xfrm>
              <a:off x="2042782" y="225046"/>
              <a:ext cx="2032472" cy="430856"/>
            </a:xfrm>
            <a:prstGeom prst="rect">
              <a:avLst/>
            </a:prstGeom>
            <a:noFill/>
          </p:spPr>
          <p:txBody>
            <a:bodyPr wrap="square" rtlCol="0">
              <a:spAutoFit/>
            </a:bodyPr>
            <a:lstStyle/>
            <a:p>
              <a:pPr algn="ctr"/>
              <a:r>
                <a:rPr lang="nl-NL" sz="1050">
                  <a:solidFill>
                    <a:schemeClr val="accent1">
                      <a:lumMod val="75000"/>
                    </a:schemeClr>
                  </a:solidFill>
                </a:rPr>
                <a:t>PRODUCT/BOUW </a:t>
              </a:r>
            </a:p>
            <a:p>
              <a:pPr algn="ctr"/>
              <a:r>
                <a:rPr lang="nl-NL" sz="1050">
                  <a:solidFill>
                    <a:schemeClr val="accent1">
                      <a:lumMod val="75000"/>
                    </a:schemeClr>
                  </a:solidFill>
                </a:rPr>
                <a:t>FASE A1-A5</a:t>
              </a:r>
            </a:p>
          </p:txBody>
        </p:sp>
        <p:sp>
          <p:nvSpPr>
            <p:cNvPr id="67" name="Tekstvak 66">
              <a:extLst>
                <a:ext uri="{FF2B5EF4-FFF2-40B4-BE49-F238E27FC236}">
                  <a16:creationId xmlns:a16="http://schemas.microsoft.com/office/drawing/2014/main" id="{36FCACED-F838-43D3-B6FA-C79998725E60}"/>
                </a:ext>
              </a:extLst>
            </p:cNvPr>
            <p:cNvSpPr txBox="1"/>
            <p:nvPr/>
          </p:nvSpPr>
          <p:spPr>
            <a:xfrm>
              <a:off x="5827022" y="230352"/>
              <a:ext cx="2032472" cy="430856"/>
            </a:xfrm>
            <a:prstGeom prst="rect">
              <a:avLst/>
            </a:prstGeom>
            <a:noFill/>
          </p:spPr>
          <p:txBody>
            <a:bodyPr wrap="square" rtlCol="0">
              <a:spAutoFit/>
            </a:bodyPr>
            <a:lstStyle/>
            <a:p>
              <a:pPr algn="ctr"/>
              <a:r>
                <a:rPr lang="nl-NL" sz="1050">
                  <a:solidFill>
                    <a:schemeClr val="accent1">
                      <a:lumMod val="75000"/>
                    </a:schemeClr>
                  </a:solidFill>
                </a:rPr>
                <a:t>GEBRUIKS</a:t>
              </a:r>
            </a:p>
            <a:p>
              <a:pPr algn="ctr"/>
              <a:r>
                <a:rPr lang="nl-NL" sz="1050">
                  <a:solidFill>
                    <a:schemeClr val="accent1">
                      <a:lumMod val="75000"/>
                    </a:schemeClr>
                  </a:solidFill>
                </a:rPr>
                <a:t>FASE B1-B5</a:t>
              </a:r>
            </a:p>
          </p:txBody>
        </p:sp>
        <p:sp>
          <p:nvSpPr>
            <p:cNvPr id="68" name="Tekstvak 67">
              <a:extLst>
                <a:ext uri="{FF2B5EF4-FFF2-40B4-BE49-F238E27FC236}">
                  <a16:creationId xmlns:a16="http://schemas.microsoft.com/office/drawing/2014/main" id="{E76A7128-F09B-4698-A6DC-645217798586}"/>
                </a:ext>
              </a:extLst>
            </p:cNvPr>
            <p:cNvSpPr txBox="1"/>
            <p:nvPr/>
          </p:nvSpPr>
          <p:spPr>
            <a:xfrm>
              <a:off x="8965341" y="270242"/>
              <a:ext cx="2032472" cy="430856"/>
            </a:xfrm>
            <a:prstGeom prst="rect">
              <a:avLst/>
            </a:prstGeom>
            <a:noFill/>
          </p:spPr>
          <p:txBody>
            <a:bodyPr wrap="square" rtlCol="0">
              <a:spAutoFit/>
            </a:bodyPr>
            <a:lstStyle>
              <a:defPPr>
                <a:defRPr lang="nl-NL"/>
              </a:defPPr>
              <a:lvl1pPr algn="ctr">
                <a:defRPr sz="1050">
                  <a:solidFill>
                    <a:schemeClr val="accent1">
                      <a:lumMod val="75000"/>
                    </a:schemeClr>
                  </a:solidFill>
                </a:defRPr>
              </a:lvl1pPr>
            </a:lstStyle>
            <a:p>
              <a:r>
                <a:rPr lang="nl-NL"/>
                <a:t>EINDE LEVENSDUUR </a:t>
              </a:r>
            </a:p>
            <a:p>
              <a:r>
                <a:rPr lang="nl-NL"/>
                <a:t>FASE C1-C4</a:t>
              </a:r>
            </a:p>
          </p:txBody>
        </p:sp>
        <p:sp>
          <p:nvSpPr>
            <p:cNvPr id="69" name="Tekstvak 68">
              <a:extLst>
                <a:ext uri="{FF2B5EF4-FFF2-40B4-BE49-F238E27FC236}">
                  <a16:creationId xmlns:a16="http://schemas.microsoft.com/office/drawing/2014/main" id="{FE618CDC-5958-425A-BA80-A9847A87FCE6}"/>
                </a:ext>
              </a:extLst>
            </p:cNvPr>
            <p:cNvSpPr txBox="1"/>
            <p:nvPr/>
          </p:nvSpPr>
          <p:spPr>
            <a:xfrm>
              <a:off x="8188308" y="4195062"/>
              <a:ext cx="1372955" cy="293972"/>
            </a:xfrm>
            <a:prstGeom prst="rect">
              <a:avLst/>
            </a:prstGeom>
            <a:noFill/>
          </p:spPr>
          <p:txBody>
            <a:bodyPr wrap="square" rtlCol="0">
              <a:spAutoFit/>
            </a:bodyPr>
            <a:lstStyle/>
            <a:p>
              <a:pPr algn="r"/>
              <a:r>
                <a:rPr lang="nl-NL" sz="1050" b="1">
                  <a:solidFill>
                    <a:schemeClr val="accent6">
                      <a:lumMod val="75000"/>
                    </a:schemeClr>
                  </a:solidFill>
                </a:rPr>
                <a:t>BIOCHAR</a:t>
              </a:r>
            </a:p>
          </p:txBody>
        </p:sp>
        <p:sp>
          <p:nvSpPr>
            <p:cNvPr id="70" name="Tekstvak 69">
              <a:extLst>
                <a:ext uri="{FF2B5EF4-FFF2-40B4-BE49-F238E27FC236}">
                  <a16:creationId xmlns:a16="http://schemas.microsoft.com/office/drawing/2014/main" id="{B964C22C-0F76-4517-8482-D77E598A8D51}"/>
                </a:ext>
              </a:extLst>
            </p:cNvPr>
            <p:cNvSpPr txBox="1"/>
            <p:nvPr/>
          </p:nvSpPr>
          <p:spPr>
            <a:xfrm>
              <a:off x="8204247" y="4424123"/>
              <a:ext cx="1372955" cy="293972"/>
            </a:xfrm>
            <a:prstGeom prst="rect">
              <a:avLst/>
            </a:prstGeom>
            <a:noFill/>
          </p:spPr>
          <p:txBody>
            <a:bodyPr wrap="square" rtlCol="0">
              <a:spAutoFit/>
            </a:bodyPr>
            <a:lstStyle/>
            <a:p>
              <a:pPr algn="r"/>
              <a:r>
                <a:rPr lang="nl-NL" sz="1050" b="1">
                  <a:solidFill>
                    <a:schemeClr val="accent6">
                      <a:lumMod val="75000"/>
                    </a:schemeClr>
                  </a:solidFill>
                </a:rPr>
                <a:t>RECYCLING</a:t>
              </a:r>
            </a:p>
          </p:txBody>
        </p:sp>
        <p:sp>
          <p:nvSpPr>
            <p:cNvPr id="71" name="Tekstvak 70">
              <a:extLst>
                <a:ext uri="{FF2B5EF4-FFF2-40B4-BE49-F238E27FC236}">
                  <a16:creationId xmlns:a16="http://schemas.microsoft.com/office/drawing/2014/main" id="{27B12E36-E48A-44B2-855A-FCF5CF1C653B}"/>
                </a:ext>
              </a:extLst>
            </p:cNvPr>
            <p:cNvSpPr txBox="1"/>
            <p:nvPr/>
          </p:nvSpPr>
          <p:spPr>
            <a:xfrm>
              <a:off x="8204248" y="4679622"/>
              <a:ext cx="1372955" cy="293972"/>
            </a:xfrm>
            <a:prstGeom prst="rect">
              <a:avLst/>
            </a:prstGeom>
            <a:noFill/>
          </p:spPr>
          <p:txBody>
            <a:bodyPr wrap="square" rtlCol="0">
              <a:spAutoFit/>
            </a:bodyPr>
            <a:lstStyle/>
            <a:p>
              <a:pPr algn="r"/>
              <a:r>
                <a:rPr lang="nl-NL" sz="1050" b="1">
                  <a:solidFill>
                    <a:schemeClr val="accent6">
                      <a:lumMod val="75000"/>
                    </a:schemeClr>
                  </a:solidFill>
                </a:rPr>
                <a:t>RE-USE</a:t>
              </a:r>
            </a:p>
          </p:txBody>
        </p:sp>
        <p:sp>
          <p:nvSpPr>
            <p:cNvPr id="72" name="Tekstvak 71">
              <a:extLst>
                <a:ext uri="{FF2B5EF4-FFF2-40B4-BE49-F238E27FC236}">
                  <a16:creationId xmlns:a16="http://schemas.microsoft.com/office/drawing/2014/main" id="{15F22424-6570-4530-A98A-97C607CDF799}"/>
                </a:ext>
              </a:extLst>
            </p:cNvPr>
            <p:cNvSpPr txBox="1"/>
            <p:nvPr/>
          </p:nvSpPr>
          <p:spPr>
            <a:xfrm>
              <a:off x="8138066" y="1266579"/>
              <a:ext cx="1372955" cy="293972"/>
            </a:xfrm>
            <a:prstGeom prst="rect">
              <a:avLst/>
            </a:prstGeom>
            <a:noFill/>
          </p:spPr>
          <p:txBody>
            <a:bodyPr wrap="square" rtlCol="0">
              <a:spAutoFit/>
            </a:bodyPr>
            <a:lstStyle/>
            <a:p>
              <a:pPr algn="r"/>
              <a:r>
                <a:rPr lang="nl-NL" sz="1050" b="1">
                  <a:solidFill>
                    <a:srgbClr val="FF0000"/>
                  </a:solidFill>
                </a:rPr>
                <a:t>RECYCLING</a:t>
              </a:r>
            </a:p>
          </p:txBody>
        </p:sp>
        <p:sp>
          <p:nvSpPr>
            <p:cNvPr id="73" name="Tekstvak 72">
              <a:extLst>
                <a:ext uri="{FF2B5EF4-FFF2-40B4-BE49-F238E27FC236}">
                  <a16:creationId xmlns:a16="http://schemas.microsoft.com/office/drawing/2014/main" id="{4754F6B2-9D5F-4F9C-8573-19D23EF9DF64}"/>
                </a:ext>
              </a:extLst>
            </p:cNvPr>
            <p:cNvSpPr txBox="1"/>
            <p:nvPr/>
          </p:nvSpPr>
          <p:spPr>
            <a:xfrm>
              <a:off x="8121627" y="1651576"/>
              <a:ext cx="1372955" cy="293972"/>
            </a:xfrm>
            <a:prstGeom prst="rect">
              <a:avLst/>
            </a:prstGeom>
            <a:noFill/>
          </p:spPr>
          <p:txBody>
            <a:bodyPr wrap="square" rtlCol="0">
              <a:spAutoFit/>
            </a:bodyPr>
            <a:lstStyle/>
            <a:p>
              <a:pPr algn="r"/>
              <a:r>
                <a:rPr lang="nl-NL" sz="1050" b="1">
                  <a:solidFill>
                    <a:srgbClr val="FF0000"/>
                  </a:solidFill>
                </a:rPr>
                <a:t>STORTEN</a:t>
              </a:r>
            </a:p>
          </p:txBody>
        </p:sp>
        <p:cxnSp>
          <p:nvCxnSpPr>
            <p:cNvPr id="74" name="Rechte verbindingslijn met pijl 73">
              <a:extLst>
                <a:ext uri="{FF2B5EF4-FFF2-40B4-BE49-F238E27FC236}">
                  <a16:creationId xmlns:a16="http://schemas.microsoft.com/office/drawing/2014/main" id="{92BC85DC-4C2E-4E75-B6EE-40C545318C1B}"/>
                </a:ext>
              </a:extLst>
            </p:cNvPr>
            <p:cNvCxnSpPr>
              <a:cxnSpLocks/>
            </p:cNvCxnSpPr>
            <p:nvPr/>
          </p:nvCxnSpPr>
          <p:spPr>
            <a:xfrm flipV="1">
              <a:off x="9596372" y="1372316"/>
              <a:ext cx="0" cy="619671"/>
            </a:xfrm>
            <a:prstGeom prst="straightConnector1">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 name="Rechte verbindingslijn met pijl 74">
              <a:extLst>
                <a:ext uri="{FF2B5EF4-FFF2-40B4-BE49-F238E27FC236}">
                  <a16:creationId xmlns:a16="http://schemas.microsoft.com/office/drawing/2014/main" id="{563DE0AB-647A-4FFE-A428-67530D28022E}"/>
                </a:ext>
              </a:extLst>
            </p:cNvPr>
            <p:cNvCxnSpPr>
              <a:cxnSpLocks/>
            </p:cNvCxnSpPr>
            <p:nvPr/>
          </p:nvCxnSpPr>
          <p:spPr>
            <a:xfrm>
              <a:off x="9591452" y="1372316"/>
              <a:ext cx="622443" cy="0"/>
            </a:xfrm>
            <a:prstGeom prst="straightConnector1">
              <a:avLst/>
            </a:prstGeom>
            <a:ln w="38100" cap="rnd">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Tekstvak 75">
              <a:extLst>
                <a:ext uri="{FF2B5EF4-FFF2-40B4-BE49-F238E27FC236}">
                  <a16:creationId xmlns:a16="http://schemas.microsoft.com/office/drawing/2014/main" id="{63F01C6D-8EAA-4B4F-95D5-ED94BA316FF3}"/>
                </a:ext>
              </a:extLst>
            </p:cNvPr>
            <p:cNvSpPr txBox="1"/>
            <p:nvPr/>
          </p:nvSpPr>
          <p:spPr>
            <a:xfrm>
              <a:off x="8121625" y="1451808"/>
              <a:ext cx="1372955" cy="293972"/>
            </a:xfrm>
            <a:prstGeom prst="rect">
              <a:avLst/>
            </a:prstGeom>
            <a:noFill/>
          </p:spPr>
          <p:txBody>
            <a:bodyPr wrap="square" rtlCol="0">
              <a:spAutoFit/>
            </a:bodyPr>
            <a:lstStyle/>
            <a:p>
              <a:pPr algn="r"/>
              <a:r>
                <a:rPr lang="nl-NL" sz="1050" b="1">
                  <a:solidFill>
                    <a:srgbClr val="FF0000"/>
                  </a:solidFill>
                </a:rPr>
                <a:t>RE-USE</a:t>
              </a:r>
            </a:p>
          </p:txBody>
        </p:sp>
        <p:sp>
          <p:nvSpPr>
            <p:cNvPr id="77" name="Tekstvak 76">
              <a:extLst>
                <a:ext uri="{FF2B5EF4-FFF2-40B4-BE49-F238E27FC236}">
                  <a16:creationId xmlns:a16="http://schemas.microsoft.com/office/drawing/2014/main" id="{41B7FBFC-357D-43D8-8E52-CF84D2D973B5}"/>
                </a:ext>
              </a:extLst>
            </p:cNvPr>
            <p:cNvSpPr txBox="1"/>
            <p:nvPr/>
          </p:nvSpPr>
          <p:spPr>
            <a:xfrm>
              <a:off x="1842598" y="6131782"/>
              <a:ext cx="665394" cy="356329"/>
            </a:xfrm>
            <a:prstGeom prst="rect">
              <a:avLst/>
            </a:prstGeom>
            <a:noFill/>
          </p:spPr>
          <p:txBody>
            <a:bodyPr wrap="square" rtlCol="0">
              <a:spAutoFit/>
            </a:bodyPr>
            <a:lstStyle/>
            <a:p>
              <a:pPr algn="r"/>
              <a:r>
                <a:rPr lang="nl-NL" sz="1400" b="1">
                  <a:solidFill>
                    <a:schemeClr val="accent1">
                      <a:lumMod val="75000"/>
                    </a:schemeClr>
                  </a:solidFill>
                </a:rPr>
                <a:t>TIJD</a:t>
              </a:r>
            </a:p>
          </p:txBody>
        </p:sp>
        <p:sp>
          <p:nvSpPr>
            <p:cNvPr id="78" name="Tekstvak 77">
              <a:extLst>
                <a:ext uri="{FF2B5EF4-FFF2-40B4-BE49-F238E27FC236}">
                  <a16:creationId xmlns:a16="http://schemas.microsoft.com/office/drawing/2014/main" id="{68EB582E-216A-4D32-B79A-E49B552164F9}"/>
                </a:ext>
              </a:extLst>
            </p:cNvPr>
            <p:cNvSpPr txBox="1"/>
            <p:nvPr/>
          </p:nvSpPr>
          <p:spPr>
            <a:xfrm>
              <a:off x="10317245" y="4190874"/>
              <a:ext cx="1372955" cy="293972"/>
            </a:xfrm>
            <a:prstGeom prst="rect">
              <a:avLst/>
            </a:prstGeom>
            <a:noFill/>
          </p:spPr>
          <p:txBody>
            <a:bodyPr wrap="square" rtlCol="0">
              <a:spAutoFit/>
            </a:bodyPr>
            <a:lstStyle/>
            <a:p>
              <a:r>
                <a:rPr lang="nl-NL" sz="1050" b="1">
                  <a:solidFill>
                    <a:schemeClr val="accent6">
                      <a:lumMod val="75000"/>
                    </a:schemeClr>
                  </a:solidFill>
                </a:rPr>
                <a:t>LANDBOUW</a:t>
              </a:r>
            </a:p>
          </p:txBody>
        </p:sp>
        <p:sp>
          <p:nvSpPr>
            <p:cNvPr id="79" name="Tekstvak 78">
              <a:extLst>
                <a:ext uri="{FF2B5EF4-FFF2-40B4-BE49-F238E27FC236}">
                  <a16:creationId xmlns:a16="http://schemas.microsoft.com/office/drawing/2014/main" id="{09779519-1C56-458C-B570-7FF02CCE7156}"/>
                </a:ext>
              </a:extLst>
            </p:cNvPr>
            <p:cNvSpPr txBox="1"/>
            <p:nvPr/>
          </p:nvSpPr>
          <p:spPr>
            <a:xfrm>
              <a:off x="10343097" y="4371834"/>
              <a:ext cx="1602646" cy="293972"/>
            </a:xfrm>
            <a:prstGeom prst="rect">
              <a:avLst/>
            </a:prstGeom>
            <a:noFill/>
          </p:spPr>
          <p:txBody>
            <a:bodyPr wrap="square" rtlCol="0">
              <a:spAutoFit/>
            </a:bodyPr>
            <a:lstStyle/>
            <a:p>
              <a:r>
                <a:rPr lang="nl-NL" sz="1050" b="1">
                  <a:solidFill>
                    <a:schemeClr val="accent6">
                      <a:lumMod val="75000"/>
                    </a:schemeClr>
                  </a:solidFill>
                </a:rPr>
                <a:t>GRONDSTOF</a:t>
              </a:r>
            </a:p>
          </p:txBody>
        </p:sp>
        <p:sp>
          <p:nvSpPr>
            <p:cNvPr id="80" name="Tekstvak 79">
              <a:extLst>
                <a:ext uri="{FF2B5EF4-FFF2-40B4-BE49-F238E27FC236}">
                  <a16:creationId xmlns:a16="http://schemas.microsoft.com/office/drawing/2014/main" id="{5ECD9358-3485-4E2D-B00B-AFF8503EDA61}"/>
                </a:ext>
              </a:extLst>
            </p:cNvPr>
            <p:cNvSpPr txBox="1"/>
            <p:nvPr/>
          </p:nvSpPr>
          <p:spPr>
            <a:xfrm>
              <a:off x="10347394" y="4632125"/>
              <a:ext cx="1372955" cy="293972"/>
            </a:xfrm>
            <a:prstGeom prst="rect">
              <a:avLst/>
            </a:prstGeom>
            <a:noFill/>
          </p:spPr>
          <p:txBody>
            <a:bodyPr wrap="square" rtlCol="0">
              <a:spAutoFit/>
            </a:bodyPr>
            <a:lstStyle/>
            <a:p>
              <a:r>
                <a:rPr lang="nl-NL" sz="1050" b="1">
                  <a:solidFill>
                    <a:schemeClr val="accent6">
                      <a:lumMod val="75000"/>
                    </a:schemeClr>
                  </a:solidFill>
                </a:rPr>
                <a:t>BOUW</a:t>
              </a:r>
            </a:p>
          </p:txBody>
        </p:sp>
        <p:sp>
          <p:nvSpPr>
            <p:cNvPr id="81" name="Tekstvak 80">
              <a:extLst>
                <a:ext uri="{FF2B5EF4-FFF2-40B4-BE49-F238E27FC236}">
                  <a16:creationId xmlns:a16="http://schemas.microsoft.com/office/drawing/2014/main" id="{5083A2A7-95BF-46B6-815D-EB36B2FC722D}"/>
                </a:ext>
              </a:extLst>
            </p:cNvPr>
            <p:cNvSpPr txBox="1"/>
            <p:nvPr/>
          </p:nvSpPr>
          <p:spPr>
            <a:xfrm>
              <a:off x="1420649" y="6488556"/>
              <a:ext cx="4737673" cy="267246"/>
            </a:xfrm>
            <a:prstGeom prst="rect">
              <a:avLst/>
            </a:prstGeom>
            <a:noFill/>
          </p:spPr>
          <p:txBody>
            <a:bodyPr wrap="square" rtlCol="0">
              <a:spAutoFit/>
            </a:bodyPr>
            <a:lstStyle/>
            <a:p>
              <a:r>
                <a:rPr lang="nl-NL" sz="900"/>
                <a:t>bron: </a:t>
              </a:r>
              <a:r>
                <a:rPr lang="de-DE" sz="900"/>
                <a:t> J. Kriegh, C. Magwood, C. Srubar (2017) </a:t>
              </a:r>
              <a:r>
                <a:rPr lang="nl-NL" sz="900"/>
                <a:t>| bewerkt: Gideon Building Transition Tribes</a:t>
              </a:r>
            </a:p>
          </p:txBody>
        </p:sp>
        <p:sp>
          <p:nvSpPr>
            <p:cNvPr id="82" name="Tekstvak 81">
              <a:extLst>
                <a:ext uri="{FF2B5EF4-FFF2-40B4-BE49-F238E27FC236}">
                  <a16:creationId xmlns:a16="http://schemas.microsoft.com/office/drawing/2014/main" id="{D56AF182-E06E-4048-B897-7D613B4579E1}"/>
                </a:ext>
              </a:extLst>
            </p:cNvPr>
            <p:cNvSpPr txBox="1"/>
            <p:nvPr/>
          </p:nvSpPr>
          <p:spPr>
            <a:xfrm>
              <a:off x="8750811" y="5666525"/>
              <a:ext cx="1005042" cy="427595"/>
            </a:xfrm>
            <a:prstGeom prst="rect">
              <a:avLst/>
            </a:prstGeom>
            <a:noFill/>
          </p:spPr>
          <p:txBody>
            <a:bodyPr wrap="square" rtlCol="0">
              <a:spAutoFit/>
            </a:bodyPr>
            <a:lstStyle/>
            <a:p>
              <a:pPr algn="ctr"/>
              <a:r>
                <a:rPr lang="nl-NL">
                  <a:solidFill>
                    <a:schemeClr val="accent6">
                      <a:lumMod val="75000"/>
                    </a:schemeClr>
                  </a:solidFill>
                </a:rPr>
                <a:t>JAAR X</a:t>
              </a:r>
            </a:p>
          </p:txBody>
        </p:sp>
        <p:sp>
          <p:nvSpPr>
            <p:cNvPr id="83" name="Tekstvak 82">
              <a:extLst>
                <a:ext uri="{FF2B5EF4-FFF2-40B4-BE49-F238E27FC236}">
                  <a16:creationId xmlns:a16="http://schemas.microsoft.com/office/drawing/2014/main" id="{BEB12721-DAB2-49E3-8D4C-A2C59C053974}"/>
                </a:ext>
              </a:extLst>
            </p:cNvPr>
            <p:cNvSpPr txBox="1"/>
            <p:nvPr/>
          </p:nvSpPr>
          <p:spPr>
            <a:xfrm>
              <a:off x="10347394" y="4492227"/>
              <a:ext cx="1532611" cy="293972"/>
            </a:xfrm>
            <a:prstGeom prst="rect">
              <a:avLst/>
            </a:prstGeom>
            <a:noFill/>
          </p:spPr>
          <p:txBody>
            <a:bodyPr wrap="square" rtlCol="0">
              <a:spAutoFit/>
            </a:bodyPr>
            <a:lstStyle>
              <a:defPPr>
                <a:defRPr lang="nl-NL"/>
              </a:defPPr>
              <a:lvl1pPr>
                <a:defRPr sz="1050" b="1">
                  <a:solidFill>
                    <a:schemeClr val="accent6">
                      <a:lumMod val="75000"/>
                    </a:schemeClr>
                  </a:solidFill>
                </a:defRPr>
              </a:lvl1pPr>
            </a:lstStyle>
            <a:p>
              <a:r>
                <a:rPr lang="nl-NL"/>
                <a:t>ENERGIE MET BECCS</a:t>
              </a:r>
            </a:p>
          </p:txBody>
        </p:sp>
        <p:sp>
          <p:nvSpPr>
            <p:cNvPr id="84" name="Tekstvak 83">
              <a:extLst>
                <a:ext uri="{FF2B5EF4-FFF2-40B4-BE49-F238E27FC236}">
                  <a16:creationId xmlns:a16="http://schemas.microsoft.com/office/drawing/2014/main" id="{069985C2-51D7-4F63-831F-5E4829347ECB}"/>
                </a:ext>
              </a:extLst>
            </p:cNvPr>
            <p:cNvSpPr txBox="1"/>
            <p:nvPr/>
          </p:nvSpPr>
          <p:spPr>
            <a:xfrm>
              <a:off x="10347397" y="4747333"/>
              <a:ext cx="1040980" cy="293972"/>
            </a:xfrm>
            <a:prstGeom prst="rect">
              <a:avLst/>
            </a:prstGeom>
            <a:noFill/>
          </p:spPr>
          <p:txBody>
            <a:bodyPr wrap="square">
              <a:spAutoFit/>
            </a:bodyPr>
            <a:lstStyle/>
            <a:p>
              <a:r>
                <a:rPr lang="nl-NL" sz="1050" b="1">
                  <a:solidFill>
                    <a:schemeClr val="accent6">
                      <a:lumMod val="75000"/>
                    </a:schemeClr>
                  </a:solidFill>
                </a:rPr>
                <a:t>BIO-CHEMIE</a:t>
              </a:r>
            </a:p>
          </p:txBody>
        </p:sp>
        <p:sp>
          <p:nvSpPr>
            <p:cNvPr id="85" name="Vrije vorm: vorm 84">
              <a:extLst>
                <a:ext uri="{FF2B5EF4-FFF2-40B4-BE49-F238E27FC236}">
                  <a16:creationId xmlns:a16="http://schemas.microsoft.com/office/drawing/2014/main" id="{648191E4-6D78-44EC-B698-62649BA9E083}"/>
                </a:ext>
              </a:extLst>
            </p:cNvPr>
            <p:cNvSpPr/>
            <p:nvPr/>
          </p:nvSpPr>
          <p:spPr>
            <a:xfrm>
              <a:off x="2151866" y="3582935"/>
              <a:ext cx="222862" cy="442555"/>
            </a:xfrm>
            <a:custGeom>
              <a:avLst/>
              <a:gdLst>
                <a:gd name="connsiteX0" fmla="*/ 0 w 1292087"/>
                <a:gd name="connsiteY0" fmla="*/ 0 h 2130950"/>
                <a:gd name="connsiteX1" fmla="*/ 163001 w 1292087"/>
                <a:gd name="connsiteY1" fmla="*/ 151075 h 2130950"/>
                <a:gd name="connsiteX2" fmla="*/ 512859 w 1292087"/>
                <a:gd name="connsiteY2" fmla="*/ 580445 h 2130950"/>
                <a:gd name="connsiteX3" fmla="*/ 791154 w 1292087"/>
                <a:gd name="connsiteY3" fmla="*/ 1077402 h 2130950"/>
                <a:gd name="connsiteX4" fmla="*/ 1101255 w 1292087"/>
                <a:gd name="connsiteY4" fmla="*/ 1745311 h 2130950"/>
                <a:gd name="connsiteX5" fmla="*/ 1292087 w 1292087"/>
                <a:gd name="connsiteY5" fmla="*/ 2130950 h 213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087" h="2130950">
                  <a:moveTo>
                    <a:pt x="0" y="0"/>
                  </a:moveTo>
                  <a:cubicBezTo>
                    <a:pt x="38762" y="27167"/>
                    <a:pt x="77525" y="54334"/>
                    <a:pt x="163001" y="151075"/>
                  </a:cubicBezTo>
                  <a:cubicBezTo>
                    <a:pt x="248477" y="247816"/>
                    <a:pt x="408167" y="426057"/>
                    <a:pt x="512859" y="580445"/>
                  </a:cubicBezTo>
                  <a:cubicBezTo>
                    <a:pt x="617551" y="734833"/>
                    <a:pt x="693088" y="883258"/>
                    <a:pt x="791154" y="1077402"/>
                  </a:cubicBezTo>
                  <a:cubicBezTo>
                    <a:pt x="889220" y="1271546"/>
                    <a:pt x="1017766" y="1569720"/>
                    <a:pt x="1101255" y="1745311"/>
                  </a:cubicBezTo>
                  <a:cubicBezTo>
                    <a:pt x="1184744" y="1920902"/>
                    <a:pt x="1249017" y="2068665"/>
                    <a:pt x="1292087" y="2130950"/>
                  </a:cubicBezTo>
                </a:path>
              </a:pathLst>
            </a:custGeom>
            <a:noFill/>
            <a:ln w="38100">
              <a:solidFill>
                <a:schemeClr val="accent6">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6" name="Rechte verbindingslijn met pijl 85">
              <a:extLst>
                <a:ext uri="{FF2B5EF4-FFF2-40B4-BE49-F238E27FC236}">
                  <a16:creationId xmlns:a16="http://schemas.microsoft.com/office/drawing/2014/main" id="{13B85B37-F7DE-4E6D-A19A-2D9F926E9C8F}"/>
                </a:ext>
              </a:extLst>
            </p:cNvPr>
            <p:cNvCxnSpPr>
              <a:cxnSpLocks/>
            </p:cNvCxnSpPr>
            <p:nvPr/>
          </p:nvCxnSpPr>
          <p:spPr>
            <a:xfrm flipH="1">
              <a:off x="2374728" y="4025490"/>
              <a:ext cx="7186535" cy="0"/>
            </a:xfrm>
            <a:prstGeom prst="straightConnector1">
              <a:avLst/>
            </a:prstGeom>
            <a:noFill/>
            <a:ln w="38100">
              <a:solidFill>
                <a:schemeClr val="accent6">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87" name="Pijl: omhoog/omlaag 86">
              <a:extLst>
                <a:ext uri="{FF2B5EF4-FFF2-40B4-BE49-F238E27FC236}">
                  <a16:creationId xmlns:a16="http://schemas.microsoft.com/office/drawing/2014/main" id="{9F162F70-ECCA-42A1-9B99-698832BA1145}"/>
                </a:ext>
              </a:extLst>
            </p:cNvPr>
            <p:cNvSpPr/>
            <p:nvPr/>
          </p:nvSpPr>
          <p:spPr>
            <a:xfrm>
              <a:off x="7024346" y="2030868"/>
              <a:ext cx="506325" cy="29633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8" name="Tekstvak 87">
              <a:extLst>
                <a:ext uri="{FF2B5EF4-FFF2-40B4-BE49-F238E27FC236}">
                  <a16:creationId xmlns:a16="http://schemas.microsoft.com/office/drawing/2014/main" id="{C529494C-D290-419F-83BA-433F6449D058}"/>
                </a:ext>
              </a:extLst>
            </p:cNvPr>
            <p:cNvSpPr txBox="1"/>
            <p:nvPr/>
          </p:nvSpPr>
          <p:spPr>
            <a:xfrm>
              <a:off x="5417611" y="3771236"/>
              <a:ext cx="2620786" cy="302879"/>
            </a:xfrm>
            <a:prstGeom prst="rect">
              <a:avLst/>
            </a:prstGeom>
            <a:noFill/>
          </p:spPr>
          <p:txBody>
            <a:bodyPr wrap="square" rtlCol="0">
              <a:spAutoFit/>
            </a:bodyPr>
            <a:lstStyle/>
            <a:p>
              <a:r>
                <a:rPr lang="nl-NL" sz="1100">
                  <a:solidFill>
                    <a:schemeClr val="accent6">
                      <a:lumMod val="75000"/>
                    </a:schemeClr>
                  </a:solidFill>
                </a:rPr>
                <a:t>SOIL STORED CARBON</a:t>
              </a:r>
            </a:p>
          </p:txBody>
        </p:sp>
        <p:sp>
          <p:nvSpPr>
            <p:cNvPr id="89" name="Linkeraccolade 88">
              <a:extLst>
                <a:ext uri="{FF2B5EF4-FFF2-40B4-BE49-F238E27FC236}">
                  <a16:creationId xmlns:a16="http://schemas.microsoft.com/office/drawing/2014/main" id="{8D3E7932-2AE6-42DB-9DAA-8FC642D6B717}"/>
                </a:ext>
              </a:extLst>
            </p:cNvPr>
            <p:cNvSpPr/>
            <p:nvPr/>
          </p:nvSpPr>
          <p:spPr>
            <a:xfrm>
              <a:off x="10369528" y="4461635"/>
              <a:ext cx="46945" cy="234762"/>
            </a:xfrm>
            <a:prstGeom prst="lef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0" name="Linkeraccolade 89">
              <a:extLst>
                <a:ext uri="{FF2B5EF4-FFF2-40B4-BE49-F238E27FC236}">
                  <a16:creationId xmlns:a16="http://schemas.microsoft.com/office/drawing/2014/main" id="{CAC7846E-96BA-4C71-BE67-3D180C47D8C9}"/>
                </a:ext>
              </a:extLst>
            </p:cNvPr>
            <p:cNvSpPr/>
            <p:nvPr/>
          </p:nvSpPr>
          <p:spPr>
            <a:xfrm>
              <a:off x="10374666" y="4713837"/>
              <a:ext cx="46945" cy="238058"/>
            </a:xfrm>
            <a:prstGeom prst="lef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2" name="Tekstvak 91">
              <a:extLst>
                <a:ext uri="{FF2B5EF4-FFF2-40B4-BE49-F238E27FC236}">
                  <a16:creationId xmlns:a16="http://schemas.microsoft.com/office/drawing/2014/main" id="{CF1B0B9E-6E96-4975-9DF4-F37D7995FC9A}"/>
                </a:ext>
              </a:extLst>
            </p:cNvPr>
            <p:cNvSpPr txBox="1"/>
            <p:nvPr/>
          </p:nvSpPr>
          <p:spPr>
            <a:xfrm>
              <a:off x="10223881" y="1225329"/>
              <a:ext cx="1372955" cy="293972"/>
            </a:xfrm>
            <a:prstGeom prst="rect">
              <a:avLst/>
            </a:prstGeom>
            <a:noFill/>
          </p:spPr>
          <p:txBody>
            <a:bodyPr wrap="square" rtlCol="0">
              <a:spAutoFit/>
            </a:bodyPr>
            <a:lstStyle/>
            <a:p>
              <a:r>
                <a:rPr lang="nl-NL" sz="1050" b="1">
                  <a:solidFill>
                    <a:srgbClr val="FF0000"/>
                  </a:solidFill>
                </a:rPr>
                <a:t>BOUW</a:t>
              </a:r>
            </a:p>
          </p:txBody>
        </p:sp>
        <p:sp>
          <p:nvSpPr>
            <p:cNvPr id="93" name="Tekstvak 92">
              <a:extLst>
                <a:ext uri="{FF2B5EF4-FFF2-40B4-BE49-F238E27FC236}">
                  <a16:creationId xmlns:a16="http://schemas.microsoft.com/office/drawing/2014/main" id="{63ED22EA-815C-4B72-A0BF-9444B27DF150}"/>
                </a:ext>
              </a:extLst>
            </p:cNvPr>
            <p:cNvSpPr txBox="1"/>
            <p:nvPr/>
          </p:nvSpPr>
          <p:spPr>
            <a:xfrm>
              <a:off x="10234370" y="1684224"/>
              <a:ext cx="1372955" cy="293972"/>
            </a:xfrm>
            <a:prstGeom prst="rect">
              <a:avLst/>
            </a:prstGeom>
            <a:noFill/>
          </p:spPr>
          <p:txBody>
            <a:bodyPr wrap="square" rtlCol="0">
              <a:spAutoFit/>
            </a:bodyPr>
            <a:lstStyle/>
            <a:p>
              <a:r>
                <a:rPr lang="nl-NL" sz="1050" b="1">
                  <a:solidFill>
                    <a:srgbClr val="FF0000"/>
                  </a:solidFill>
                </a:rPr>
                <a:t>AFVAL</a:t>
              </a:r>
            </a:p>
          </p:txBody>
        </p:sp>
        <p:sp>
          <p:nvSpPr>
            <p:cNvPr id="94" name="Linkeraccolade 93">
              <a:extLst>
                <a:ext uri="{FF2B5EF4-FFF2-40B4-BE49-F238E27FC236}">
                  <a16:creationId xmlns:a16="http://schemas.microsoft.com/office/drawing/2014/main" id="{BB9E7A44-90D9-4C5A-9E5D-69891A5E5F14}"/>
                </a:ext>
              </a:extLst>
            </p:cNvPr>
            <p:cNvSpPr/>
            <p:nvPr/>
          </p:nvSpPr>
          <p:spPr>
            <a:xfrm rot="5400000">
              <a:off x="11138520" y="154315"/>
              <a:ext cx="206000" cy="1219457"/>
            </a:xfrm>
            <a:prstGeom prst="leftBrace">
              <a:avLst>
                <a:gd name="adj1" fmla="val 22066"/>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5" name="Tekstvak 94">
              <a:extLst>
                <a:ext uri="{FF2B5EF4-FFF2-40B4-BE49-F238E27FC236}">
                  <a16:creationId xmlns:a16="http://schemas.microsoft.com/office/drawing/2014/main" id="{46AB700C-9CA9-4D61-8394-6059AFD100FC}"/>
                </a:ext>
              </a:extLst>
            </p:cNvPr>
            <p:cNvSpPr txBox="1"/>
            <p:nvPr/>
          </p:nvSpPr>
          <p:spPr>
            <a:xfrm>
              <a:off x="10213894" y="268091"/>
              <a:ext cx="2032472" cy="430856"/>
            </a:xfrm>
            <a:prstGeom prst="rect">
              <a:avLst/>
            </a:prstGeom>
            <a:noFill/>
          </p:spPr>
          <p:txBody>
            <a:bodyPr wrap="square" rtlCol="0">
              <a:spAutoFit/>
            </a:bodyPr>
            <a:lstStyle>
              <a:defPPr>
                <a:defRPr lang="nl-NL"/>
              </a:defPPr>
              <a:lvl1pPr algn="ctr">
                <a:defRPr sz="1050">
                  <a:solidFill>
                    <a:schemeClr val="accent1">
                      <a:lumMod val="75000"/>
                    </a:schemeClr>
                  </a:solidFill>
                </a:defRPr>
              </a:lvl1pPr>
            </a:lstStyle>
            <a:p>
              <a:r>
                <a:rPr lang="nl-NL"/>
                <a:t>HERGEBRUIK</a:t>
              </a:r>
            </a:p>
            <a:p>
              <a:r>
                <a:rPr lang="nl-NL"/>
                <a:t>FASE D</a:t>
              </a:r>
            </a:p>
          </p:txBody>
        </p:sp>
      </p:grpSp>
    </p:spTree>
    <p:extLst>
      <p:ext uri="{BB962C8B-B14F-4D97-AF65-F5344CB8AC3E}">
        <p14:creationId xmlns:p14="http://schemas.microsoft.com/office/powerpoint/2010/main" val="75553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8C12A26-0338-1142-1863-4EEFBD5E149A}"/>
              </a:ext>
            </a:extLst>
          </p:cNvPr>
          <p:cNvPicPr>
            <a:picLocks noChangeAspect="1"/>
          </p:cNvPicPr>
          <p:nvPr/>
        </p:nvPicPr>
        <p:blipFill rotWithShape="1">
          <a:blip r:embed="rId3"/>
          <a:srcRect l="3811" r="7439"/>
          <a:stretch/>
        </p:blipFill>
        <p:spPr>
          <a:xfrm>
            <a:off x="0" y="0"/>
            <a:ext cx="12192000" cy="6873937"/>
          </a:xfrm>
          <a:prstGeom prst="rect">
            <a:avLst/>
          </a:prstGeom>
        </p:spPr>
      </p:pic>
      <p:pic>
        <p:nvPicPr>
          <p:cNvPr id="9" name="Afbeelding 8">
            <a:extLst>
              <a:ext uri="{FF2B5EF4-FFF2-40B4-BE49-F238E27FC236}">
                <a16:creationId xmlns:a16="http://schemas.microsoft.com/office/drawing/2014/main" id="{107334D5-49CB-6EA9-FCC0-D6C9F6E289CF}"/>
              </a:ext>
            </a:extLst>
          </p:cNvPr>
          <p:cNvPicPr>
            <a:picLocks noChangeAspect="1"/>
          </p:cNvPicPr>
          <p:nvPr/>
        </p:nvPicPr>
        <p:blipFill rotWithShape="1">
          <a:blip r:embed="rId4"/>
          <a:srcRect t="8378" r="76935"/>
          <a:stretch/>
        </p:blipFill>
        <p:spPr>
          <a:xfrm>
            <a:off x="5563357" y="0"/>
            <a:ext cx="862084" cy="1360417"/>
          </a:xfrm>
          <a:prstGeom prst="rect">
            <a:avLst/>
          </a:prstGeom>
        </p:spPr>
      </p:pic>
      <p:sp>
        <p:nvSpPr>
          <p:cNvPr id="15" name="Rechthoek: afgeronde hoeken 14">
            <a:extLst>
              <a:ext uri="{FF2B5EF4-FFF2-40B4-BE49-F238E27FC236}">
                <a16:creationId xmlns:a16="http://schemas.microsoft.com/office/drawing/2014/main" id="{DE66B8D7-02A5-5A50-367B-49B9FD2CA0F0}"/>
              </a:ext>
            </a:extLst>
          </p:cNvPr>
          <p:cNvSpPr/>
          <p:nvPr/>
        </p:nvSpPr>
        <p:spPr>
          <a:xfrm>
            <a:off x="6146800" y="6180197"/>
            <a:ext cx="6019799" cy="611128"/>
          </a:xfrm>
          <a:prstGeom prst="roundRect">
            <a:avLst>
              <a:gd name="adj" fmla="val 8013"/>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06556155-FF77-FBE3-3000-3153A0735111}"/>
              </a:ext>
            </a:extLst>
          </p:cNvPr>
          <p:cNvPicPr>
            <a:picLocks noChangeAspect="1"/>
          </p:cNvPicPr>
          <p:nvPr/>
        </p:nvPicPr>
        <p:blipFill rotWithShape="1">
          <a:blip r:embed="rId4"/>
          <a:srcRect l="7358" t="-177" r="2697" b="21926"/>
          <a:stretch/>
        </p:blipFill>
        <p:spPr>
          <a:xfrm>
            <a:off x="8663337" y="6286874"/>
            <a:ext cx="1205194" cy="416533"/>
          </a:xfrm>
          <a:prstGeom prst="rect">
            <a:avLst/>
          </a:prstGeom>
          <a:noFill/>
        </p:spPr>
      </p:pic>
      <p:pic>
        <p:nvPicPr>
          <p:cNvPr id="16" name="Afbeelding 15">
            <a:extLst>
              <a:ext uri="{FF2B5EF4-FFF2-40B4-BE49-F238E27FC236}">
                <a16:creationId xmlns:a16="http://schemas.microsoft.com/office/drawing/2014/main" id="{30890FB9-47B0-EADB-8443-9CBBDA32DDA5}"/>
              </a:ext>
            </a:extLst>
          </p:cNvPr>
          <p:cNvPicPr>
            <a:picLocks noChangeAspect="1"/>
          </p:cNvPicPr>
          <p:nvPr/>
        </p:nvPicPr>
        <p:blipFill>
          <a:blip r:embed="rId5"/>
          <a:stretch>
            <a:fillRect/>
          </a:stretch>
        </p:blipFill>
        <p:spPr>
          <a:xfrm>
            <a:off x="6140044" y="6283667"/>
            <a:ext cx="1490539" cy="611354"/>
          </a:xfrm>
          <a:prstGeom prst="rect">
            <a:avLst/>
          </a:prstGeom>
        </p:spPr>
      </p:pic>
      <p:pic>
        <p:nvPicPr>
          <p:cNvPr id="1032" name="Picture 8" descr="Ministerie I&amp;W - De Afsluitdijk">
            <a:extLst>
              <a:ext uri="{FF2B5EF4-FFF2-40B4-BE49-F238E27FC236}">
                <a16:creationId xmlns:a16="http://schemas.microsoft.com/office/drawing/2014/main" id="{2DD6A140-6FE6-6443-6271-65490FC7BC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7845" y="6278067"/>
            <a:ext cx="1425042" cy="529195"/>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descr="Afbeelding met Lettertype, Graphics, grafische vormgeving, schermopname&#10;&#10;Automatisch gegenereerde beschrijving">
            <a:extLst>
              <a:ext uri="{FF2B5EF4-FFF2-40B4-BE49-F238E27FC236}">
                <a16:creationId xmlns:a16="http://schemas.microsoft.com/office/drawing/2014/main" id="{DBB06F63-34E8-E923-6F83-8F9C7449326E}"/>
              </a:ext>
            </a:extLst>
          </p:cNvPr>
          <p:cNvPicPr>
            <a:picLocks noChangeAspect="1"/>
          </p:cNvPicPr>
          <p:nvPr/>
        </p:nvPicPr>
        <p:blipFill>
          <a:blip r:embed="rId7"/>
          <a:stretch>
            <a:fillRect/>
          </a:stretch>
        </p:blipFill>
        <p:spPr>
          <a:xfrm>
            <a:off x="11140368" y="6317320"/>
            <a:ext cx="1038932" cy="355637"/>
          </a:xfrm>
          <a:prstGeom prst="rect">
            <a:avLst/>
          </a:prstGeom>
        </p:spPr>
      </p:pic>
      <p:pic>
        <p:nvPicPr>
          <p:cNvPr id="1036" name="Picture 12" descr="Partners - Piaac Onderzoek">
            <a:extLst>
              <a:ext uri="{FF2B5EF4-FFF2-40B4-BE49-F238E27FC236}">
                <a16:creationId xmlns:a16="http://schemas.microsoft.com/office/drawing/2014/main" id="{333418F6-8AD1-19CE-C101-F8F95FA60F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5641" y="6075696"/>
            <a:ext cx="1464238" cy="838887"/>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D619F83D-4ADE-29C0-9B1D-F114F92B61D8}"/>
              </a:ext>
            </a:extLst>
          </p:cNvPr>
          <p:cNvSpPr/>
          <p:nvPr/>
        </p:nvSpPr>
        <p:spPr>
          <a:xfrm>
            <a:off x="1192306" y="6317320"/>
            <a:ext cx="2958353" cy="5406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6810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A685542-FE81-71CD-3ECB-3BFC1DA305DF}"/>
              </a:ext>
            </a:extLst>
          </p:cNvPr>
          <p:cNvPicPr>
            <a:picLocks noChangeAspect="1"/>
          </p:cNvPicPr>
          <p:nvPr/>
        </p:nvPicPr>
        <p:blipFill>
          <a:blip r:embed="rId3"/>
          <a:stretch>
            <a:fillRect/>
          </a:stretch>
        </p:blipFill>
        <p:spPr>
          <a:xfrm>
            <a:off x="10286218" y="5836054"/>
            <a:ext cx="1507914" cy="930732"/>
          </a:xfrm>
          <a:prstGeom prst="rect">
            <a:avLst/>
          </a:prstGeom>
        </p:spPr>
      </p:pic>
      <p:sp>
        <p:nvSpPr>
          <p:cNvPr id="9" name="Tekstvak 8">
            <a:extLst>
              <a:ext uri="{FF2B5EF4-FFF2-40B4-BE49-F238E27FC236}">
                <a16:creationId xmlns:a16="http://schemas.microsoft.com/office/drawing/2014/main" id="{A7BB7BDC-60FD-F6E3-CCA1-F2D67A817AFD}"/>
              </a:ext>
            </a:extLst>
          </p:cNvPr>
          <p:cNvSpPr txBox="1"/>
          <p:nvPr/>
        </p:nvSpPr>
        <p:spPr>
          <a:xfrm>
            <a:off x="254790" y="5423524"/>
            <a:ext cx="50336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Programmafinanciering voor de Provincie Noord-Brabant:</a:t>
            </a:r>
          </a:p>
        </p:txBody>
      </p:sp>
      <p:pic>
        <p:nvPicPr>
          <p:cNvPr id="4" name="Afbeelding 3">
            <a:extLst>
              <a:ext uri="{FF2B5EF4-FFF2-40B4-BE49-F238E27FC236}">
                <a16:creationId xmlns:a16="http://schemas.microsoft.com/office/drawing/2014/main" id="{618AF1C5-470F-7B16-5669-B358EDA08E40}"/>
              </a:ext>
            </a:extLst>
          </p:cNvPr>
          <p:cNvPicPr>
            <a:picLocks noChangeAspect="1"/>
          </p:cNvPicPr>
          <p:nvPr/>
        </p:nvPicPr>
        <p:blipFill rotWithShape="1">
          <a:blip r:embed="rId4"/>
          <a:srcRect b="50724"/>
          <a:stretch/>
        </p:blipFill>
        <p:spPr>
          <a:xfrm>
            <a:off x="6254866" y="6235876"/>
            <a:ext cx="1938935" cy="258281"/>
          </a:xfrm>
          <a:prstGeom prst="rect">
            <a:avLst/>
          </a:prstGeom>
        </p:spPr>
      </p:pic>
      <p:pic>
        <p:nvPicPr>
          <p:cNvPr id="30" name="Afbeelding 29">
            <a:extLst>
              <a:ext uri="{FF2B5EF4-FFF2-40B4-BE49-F238E27FC236}">
                <a16:creationId xmlns:a16="http://schemas.microsoft.com/office/drawing/2014/main" id="{579B2872-7AA1-F756-ED82-A3D0B7830D30}"/>
              </a:ext>
            </a:extLst>
          </p:cNvPr>
          <p:cNvPicPr>
            <a:picLocks noChangeAspect="1"/>
          </p:cNvPicPr>
          <p:nvPr/>
        </p:nvPicPr>
        <p:blipFill>
          <a:blip r:embed="rId5"/>
          <a:stretch>
            <a:fillRect/>
          </a:stretch>
        </p:blipFill>
        <p:spPr>
          <a:xfrm>
            <a:off x="1542642" y="950255"/>
            <a:ext cx="8826534" cy="3390630"/>
          </a:xfrm>
          <a:prstGeom prst="rect">
            <a:avLst/>
          </a:prstGeom>
        </p:spPr>
      </p:pic>
      <p:pic>
        <p:nvPicPr>
          <p:cNvPr id="2" name="Afbeelding 1" descr="Afbeelding met tekst, schermopname, Lettertype, logo&#10;&#10;Automatisch gegenereerde beschrijving">
            <a:extLst>
              <a:ext uri="{FF2B5EF4-FFF2-40B4-BE49-F238E27FC236}">
                <a16:creationId xmlns:a16="http://schemas.microsoft.com/office/drawing/2014/main" id="{BA590D93-6287-EDD5-072D-4B4973B4A4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87" t="19949" r="7603" b="20754"/>
          <a:stretch/>
        </p:blipFill>
        <p:spPr bwMode="auto">
          <a:xfrm>
            <a:off x="8554574" y="6116920"/>
            <a:ext cx="1507914" cy="496191"/>
          </a:xfrm>
          <a:prstGeom prst="rect">
            <a:avLst/>
          </a:prstGeom>
          <a:noFill/>
          <a:ln>
            <a:noFill/>
          </a:ln>
          <a:extLst>
            <a:ext uri="{53640926-AAD7-44D8-BBD7-CCE9431645EC}">
              <a14:shadowObscured xmlns:a14="http://schemas.microsoft.com/office/drawing/2010/main"/>
            </a:ext>
          </a:extLst>
        </p:spPr>
      </p:pic>
      <p:pic>
        <p:nvPicPr>
          <p:cNvPr id="10" name="Afbeelding 9" descr="Afbeelding met sneeuwvlok&#10;&#10;Beschrijving automatisch gegenereerd met gemiddelde betrouwbaarheid">
            <a:extLst>
              <a:ext uri="{FF2B5EF4-FFF2-40B4-BE49-F238E27FC236}">
                <a16:creationId xmlns:a16="http://schemas.microsoft.com/office/drawing/2014/main" id="{3F94D9B8-DE83-2356-5A4D-F9B532878B50}"/>
              </a:ext>
            </a:extLst>
          </p:cNvPr>
          <p:cNvPicPr>
            <a:picLocks noChangeAspect="1"/>
          </p:cNvPicPr>
          <p:nvPr/>
        </p:nvPicPr>
        <p:blipFill rotWithShape="1">
          <a:blip r:embed="rId7"/>
          <a:srcRect t="8378"/>
          <a:stretch/>
        </p:blipFill>
        <p:spPr>
          <a:xfrm>
            <a:off x="198903" y="6049105"/>
            <a:ext cx="1759585" cy="631825"/>
          </a:xfrm>
          <a:prstGeom prst="rect">
            <a:avLst/>
          </a:prstGeom>
        </p:spPr>
      </p:pic>
      <p:pic>
        <p:nvPicPr>
          <p:cNvPr id="11" name="Afbeelding 10" descr="Afbeelding met tekst, schermopname, Lettertype, logo&#10;&#10;Automatisch gegenereerde beschrijving">
            <a:extLst>
              <a:ext uri="{FF2B5EF4-FFF2-40B4-BE49-F238E27FC236}">
                <a16:creationId xmlns:a16="http://schemas.microsoft.com/office/drawing/2014/main" id="{48DE2B3E-AAA5-F4F4-DA54-F8151686B28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783" y="6048470"/>
            <a:ext cx="1731645" cy="705485"/>
          </a:xfrm>
          <a:prstGeom prst="rect">
            <a:avLst/>
          </a:prstGeom>
          <a:noFill/>
        </p:spPr>
      </p:pic>
      <p:pic>
        <p:nvPicPr>
          <p:cNvPr id="13" name="Afbeelding 12" descr="Ministerie van Landbouw, Natuur en voedselveiligheid | Nutrient Platform">
            <a:extLst>
              <a:ext uri="{FF2B5EF4-FFF2-40B4-BE49-F238E27FC236}">
                <a16:creationId xmlns:a16="http://schemas.microsoft.com/office/drawing/2014/main" id="{0C2C6D5D-5BC0-626F-7DF7-685FC5D9AE1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31688" y="6047835"/>
            <a:ext cx="1653540" cy="677545"/>
          </a:xfrm>
          <a:prstGeom prst="rect">
            <a:avLst/>
          </a:prstGeom>
          <a:noFill/>
          <a:ln>
            <a:noFill/>
          </a:ln>
        </p:spPr>
      </p:pic>
      <p:pic>
        <p:nvPicPr>
          <p:cNvPr id="14" name="Afbeelding 13" descr="Ministerie van Infrastructuur en Waterstaat | Connekt">
            <a:extLst>
              <a:ext uri="{FF2B5EF4-FFF2-40B4-BE49-F238E27FC236}">
                <a16:creationId xmlns:a16="http://schemas.microsoft.com/office/drawing/2014/main" id="{ED2C23B5-2499-E400-D3EA-463458E6140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0578" y="6047835"/>
            <a:ext cx="1618615" cy="663575"/>
          </a:xfrm>
          <a:prstGeom prst="rect">
            <a:avLst/>
          </a:prstGeom>
          <a:noFill/>
          <a:ln>
            <a:noFill/>
          </a:ln>
        </p:spPr>
      </p:pic>
    </p:spTree>
    <p:extLst>
      <p:ext uri="{BB962C8B-B14F-4D97-AF65-F5344CB8AC3E}">
        <p14:creationId xmlns:p14="http://schemas.microsoft.com/office/powerpoint/2010/main" val="1489786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Gemeente Meierijstad">
      <a:dk1>
        <a:sysClr val="windowText" lastClr="000000"/>
      </a:dk1>
      <a:lt1>
        <a:sysClr val="window" lastClr="FFFFFF"/>
      </a:lt1>
      <a:dk2>
        <a:srgbClr val="C6DD9B"/>
      </a:dk2>
      <a:lt2>
        <a:srgbClr val="C9E4F5"/>
      </a:lt2>
      <a:accent1>
        <a:srgbClr val="4BA6DF"/>
      </a:accent1>
      <a:accent2>
        <a:srgbClr val="24515F"/>
      </a:accent2>
      <a:accent3>
        <a:srgbClr val="8EBB38"/>
      </a:accent3>
      <a:accent4>
        <a:srgbClr val="C9E4F5"/>
      </a:accent4>
      <a:accent5>
        <a:srgbClr val="B6C5CA"/>
      </a:accent5>
      <a:accent6>
        <a:srgbClr val="DDEAC3"/>
      </a:accent6>
      <a:hlink>
        <a:srgbClr val="4BA6DF"/>
      </a:hlink>
      <a:folHlink>
        <a:srgbClr val="24515F"/>
      </a:folHlink>
    </a:clrScheme>
    <a:fontScheme name="Gemeente Meierijstad">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MS_Presentatie v4.8.potx" id="{821DA798-0EE0-4339-ABAB-0E60848E8117}" vid="{C14B837D-AD16-4229-9CA0-DD9EF078CBB8}"/>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2225A311125B47B8110FEC8E0E7BD3" ma:contentTypeVersion="4" ma:contentTypeDescription="Een nieuw document maken." ma:contentTypeScope="" ma:versionID="271db99b57411445a53997a29bb36888">
  <xsd:schema xmlns:xsd="http://www.w3.org/2001/XMLSchema" xmlns:xs="http://www.w3.org/2001/XMLSchema" xmlns:p="http://schemas.microsoft.com/office/2006/metadata/properties" xmlns:ns2="862cb3f9-35b4-4596-8dfb-d7d51e8eb95e" targetNamespace="http://schemas.microsoft.com/office/2006/metadata/properties" ma:root="true" ma:fieldsID="a9b41743ad6881c53ff4a8701ebb8295" ns2:_="">
    <xsd:import namespace="862cb3f9-35b4-4596-8dfb-d7d51e8eb95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2cb3f9-35b4-4596-8dfb-d7d51e8eb9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C18294-6080-415E-A9B5-E498B2088E82}">
  <ds:schemaRefs>
    <ds:schemaRef ds:uri="http://schemas.microsoft.com/sharepoint/v3/contenttype/forms"/>
  </ds:schemaRefs>
</ds:datastoreItem>
</file>

<file path=customXml/itemProps2.xml><?xml version="1.0" encoding="utf-8"?>
<ds:datastoreItem xmlns:ds="http://schemas.openxmlformats.org/officeDocument/2006/customXml" ds:itemID="{33445D05-5EEC-4C36-94FE-5CD0EBAC4932}">
  <ds:schemaRefs>
    <ds:schemaRef ds:uri="http://schemas.microsoft.com/office/2006/metadata/properties"/>
    <ds:schemaRef ds:uri="http://schemas.openxmlformats.org/package/2006/metadata/core-properties"/>
    <ds:schemaRef ds:uri="http://purl.org/dc/terms/"/>
    <ds:schemaRef ds:uri="http://www.w3.org/XML/1998/namespace"/>
    <ds:schemaRef ds:uri="http://purl.org/dc/elements/1.1/"/>
    <ds:schemaRef ds:uri="http://schemas.microsoft.com/office/2006/documentManagement/types"/>
    <ds:schemaRef ds:uri="862cb3f9-35b4-4596-8dfb-d7d51e8eb95e"/>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EBA26EAE-7383-40E7-9E11-A27F580083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2cb3f9-35b4-4596-8dfb-d7d51e8eb9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TotalTime>
  <Words>2684</Words>
  <Application>Microsoft Office PowerPoint</Application>
  <PresentationFormat>Breedbeeld</PresentationFormat>
  <Paragraphs>248</Paragraphs>
  <Slides>17</Slides>
  <Notes>17</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17</vt:i4>
      </vt:variant>
    </vt:vector>
  </HeadingPairs>
  <TitlesOfParts>
    <vt:vector size="24" baseType="lpstr">
      <vt:lpstr>Aptos</vt:lpstr>
      <vt:lpstr>Aptos Display</vt:lpstr>
      <vt:lpstr>Arial</vt:lpstr>
      <vt:lpstr>Calibri</vt:lpstr>
      <vt:lpstr>Roboto Condensed</vt:lpstr>
      <vt:lpstr>Kantoorthema</vt:lpstr>
      <vt:lpstr>Kantoorthema</vt:lpstr>
      <vt:lpstr>Biobased Bouwen</vt:lpstr>
      <vt:lpstr>agenda</vt:lpstr>
      <vt:lpstr>Wat is biobased bouwen?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Vragen?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Harold van de Ven</dc:creator>
  <cp:lastModifiedBy>Jef en Karina van Tartwijk</cp:lastModifiedBy>
  <cp:revision>801</cp:revision>
  <dcterms:created xsi:type="dcterms:W3CDTF">2025-01-12T07:46:36Z</dcterms:created>
  <dcterms:modified xsi:type="dcterms:W3CDTF">2025-02-14T13:21:40Z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0x010100A32225A311125B47B8110FEC8E0E7BD3</vt:lpwstr>
  </property>
</Properties>
</file>